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4"/>
  </p:sldMasterIdLst>
  <p:notesMasterIdLst>
    <p:notesMasterId r:id="rId56"/>
  </p:notesMasterIdLst>
  <p:sldIdLst>
    <p:sldId id="256" r:id="rId5"/>
    <p:sldId id="328" r:id="rId6"/>
    <p:sldId id="401" r:id="rId7"/>
    <p:sldId id="329" r:id="rId8"/>
    <p:sldId id="333" r:id="rId9"/>
    <p:sldId id="330" r:id="rId10"/>
    <p:sldId id="397" r:id="rId11"/>
    <p:sldId id="331" r:id="rId12"/>
    <p:sldId id="337" r:id="rId13"/>
    <p:sldId id="340" r:id="rId14"/>
    <p:sldId id="341" r:id="rId15"/>
    <p:sldId id="342" r:id="rId16"/>
    <p:sldId id="338" r:id="rId17"/>
    <p:sldId id="343" r:id="rId18"/>
    <p:sldId id="345" r:id="rId19"/>
    <p:sldId id="384" r:id="rId20"/>
    <p:sldId id="347" r:id="rId21"/>
    <p:sldId id="350" r:id="rId22"/>
    <p:sldId id="349" r:id="rId23"/>
    <p:sldId id="352" r:id="rId24"/>
    <p:sldId id="353" r:id="rId25"/>
    <p:sldId id="354" r:id="rId26"/>
    <p:sldId id="355" r:id="rId27"/>
    <p:sldId id="357" r:id="rId28"/>
    <p:sldId id="385" r:id="rId29"/>
    <p:sldId id="364" r:id="rId30"/>
    <p:sldId id="398" r:id="rId31"/>
    <p:sldId id="378" r:id="rId32"/>
    <p:sldId id="377" r:id="rId33"/>
    <p:sldId id="376" r:id="rId34"/>
    <p:sldId id="373" r:id="rId35"/>
    <p:sldId id="368" r:id="rId36"/>
    <p:sldId id="379" r:id="rId37"/>
    <p:sldId id="380" r:id="rId38"/>
    <p:sldId id="381" r:id="rId39"/>
    <p:sldId id="382" r:id="rId40"/>
    <p:sldId id="363" r:id="rId41"/>
    <p:sldId id="383" r:id="rId42"/>
    <p:sldId id="399" r:id="rId43"/>
    <p:sldId id="389" r:id="rId44"/>
    <p:sldId id="400" r:id="rId45"/>
    <p:sldId id="388" r:id="rId46"/>
    <p:sldId id="390" r:id="rId47"/>
    <p:sldId id="391" r:id="rId48"/>
    <p:sldId id="392" r:id="rId49"/>
    <p:sldId id="393" r:id="rId50"/>
    <p:sldId id="395" r:id="rId51"/>
    <p:sldId id="394" r:id="rId52"/>
    <p:sldId id="271" r:id="rId53"/>
    <p:sldId id="259" r:id="rId54"/>
    <p:sldId id="396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Nunito" pitchFamily="2" charset="0"/>
      <p:regular r:id="rId61"/>
      <p:bold r:id="rId62"/>
      <p:italic r:id="rId63"/>
      <p:boldItalic r:id="rId64"/>
    </p:embeddedFont>
    <p:embeddedFont>
      <p:font typeface="Roboto Slab" pitchFamily="2" charset="0"/>
      <p:regular r:id="rId65"/>
      <p:bold r:id="rId66"/>
    </p:embeddedFont>
    <p:embeddedFont>
      <p:font typeface="Source Sans Pro" panose="020B0503030403020204" pitchFamily="34" charset="0"/>
      <p:regular r:id="rId67"/>
      <p:bold r:id="rId68"/>
      <p:italic r:id="rId69"/>
      <p:boldItalic r:id="rId70"/>
    </p:embeddedFont>
    <p:embeddedFont>
      <p:font typeface="Verdana" panose="020B060403050404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14FA-BFF1-FDA6-236C-E9B24D36B6C7}" v="720" dt="2023-05-30T20:02:03.517"/>
    <p1510:client id="{211D0B07-AD9D-5108-1397-62DB534FD677}" v="4" dt="2023-05-30T13:59:33.018"/>
    <p1510:client id="{35F5105E-3F85-0C61-8600-51827BA6C8CE}" v="273" dt="2023-05-30T21:03:53.744"/>
    <p1510:client id="{668B7E21-9888-015C-F4AC-98666BF752CD}" v="306" dt="2023-05-30T19:17:38.459"/>
    <p1510:client id="{6F69610F-FD55-CF8B-587D-A778D44FA216}" v="54" dt="2023-05-28T17:19:11.989"/>
    <p1510:client id="{70EFBB86-0A29-5CB7-B42E-D7EAFF05B003}" v="626" dt="2023-05-30T20:55:24.561"/>
    <p1510:client id="{73A90F3D-3948-2BF9-9CD2-D155BD6F8BB6}" v="184" dt="2023-05-30T12:51:18.738"/>
    <p1510:client id="{A203EE69-EA7D-E7A7-649B-132B8473C521}" v="12" dt="2023-05-28T17:22:06.674"/>
    <p1510:client id="{A7B37AB2-7A65-6F96-A8A2-B42C93FCF00D}" v="5" dt="2023-05-30T15:28:55.885"/>
    <p1510:client id="{BDCFD1EA-3569-A661-242E-36536BC4B00C}" v="391" dt="2023-05-30T13:37:43.042"/>
    <p1510:client id="{D17D8E1E-735E-D0B0-2A7B-8EBFEA719BB4}" v="1211" dt="2023-05-30T16:39:06.224"/>
    <p1510:client id="{E5E70C8A-1BF9-6300-F860-8B9F5978EF0C}" v="178" dt="2023-05-28T17:15:47.703"/>
  </p1510:revLst>
</p1510:revInfo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534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928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86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53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925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871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48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243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845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867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191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828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15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400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331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0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228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078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37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477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594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428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580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987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316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163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645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924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614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145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480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56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212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05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714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589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795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9881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415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64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84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32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99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13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432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03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9C13FBFE-4322-664E-2932-E6AE63DF0B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44553" y="471389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2952EF-0519-088A-8881-3C7687B2C210}"/>
              </a:ext>
            </a:extLst>
          </p:cNvPr>
          <p:cNvSpPr txBox="1"/>
          <p:nvPr userDrawn="1"/>
        </p:nvSpPr>
        <p:spPr>
          <a:xfrm>
            <a:off x="8321963" y="46089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dsa/graph-bfs" TargetMode="External"/><Relationship Id="rId3" Type="http://schemas.openxmlformats.org/officeDocument/2006/relationships/hyperlink" Target="https://github.com/williamfiset/Algorithms/tree/master/slides/graphtheory" TargetMode="External"/><Relationship Id="rId7" Type="http://schemas.openxmlformats.org/officeDocument/2006/relationships/hyperlink" Target="https://www.programiz.com/dsa/graph-df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depth-first-search-or-dfs-for-a-graph/" TargetMode="External"/><Relationship Id="rId11" Type="http://schemas.openxmlformats.org/officeDocument/2006/relationships/hyperlink" Target="https://www.geeksforgeeks.org/floyd-warshall-algorithm-dp-16/" TargetMode="External"/><Relationship Id="rId5" Type="http://schemas.openxmlformats.org/officeDocument/2006/relationships/hyperlink" Target="https://www.geeksforgeeks.org/breadth-first-search-or-bfs-for-a-graph/" TargetMode="External"/><Relationship Id="rId10" Type="http://schemas.openxmlformats.org/officeDocument/2006/relationships/hyperlink" Target="https://www.programiz.com/dsa/floyd-warshall-algorithm" TargetMode="External"/><Relationship Id="rId4" Type="http://schemas.openxmlformats.org/officeDocument/2006/relationships/hyperlink" Target="https://www.youtube.com/watch?v=4NQ3HnhyNfQ" TargetMode="External"/><Relationship Id="rId9" Type="http://schemas.openxmlformats.org/officeDocument/2006/relationships/hyperlink" Target="https://www.geeksforgeeks.org/difference-between-bfs-and-df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59669" y="614439"/>
            <a:ext cx="5832600" cy="11598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algn="ctr"/>
            <a:r>
              <a:rPr lang="en"/>
              <a:t>Graph Algorithms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763AEDA3-5E01-21B2-43F1-1E8A43A56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4249" y="3519259"/>
            <a:ext cx="4372101" cy="396745"/>
          </a:xfrm>
        </p:spPr>
        <p:txBody>
          <a:bodyPr/>
          <a:lstStyle/>
          <a:p>
            <a:pPr algn="ctr"/>
            <a:r>
              <a:rPr lang="en-US" sz="2000" dirty="0"/>
              <a:t>Lecturer: </a:t>
            </a:r>
            <a:r>
              <a:rPr lang="en-US" sz="2000" dirty="0" err="1"/>
              <a:t>Nguyễn</a:t>
            </a:r>
            <a:r>
              <a:rPr lang="en-US" sz="2000" dirty="0"/>
              <a:t> Thanh </a:t>
            </a:r>
            <a:r>
              <a:rPr lang="en-US" sz="2000" dirty="0" err="1"/>
              <a:t>Sơn</a:t>
            </a:r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24B8D-BDA1-5BEE-19E2-009380C0CD52}"/>
              </a:ext>
            </a:extLst>
          </p:cNvPr>
          <p:cNvSpPr txBox="1">
            <a:spLocks/>
          </p:cNvSpPr>
          <p:nvPr/>
        </p:nvSpPr>
        <p:spPr>
          <a:xfrm>
            <a:off x="3616097" y="2048104"/>
            <a:ext cx="1902657" cy="39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US" sz="2000" dirty="0"/>
              <a:t>Group 12:</a:t>
            </a:r>
            <a:endParaRPr lang="vi-VN" dirty="0"/>
          </a:p>
          <a:p>
            <a:pPr algn="ctr"/>
            <a:r>
              <a:rPr lang="en-US" sz="2000" dirty="0"/>
              <a:t>Bình Gia Huy</a:t>
            </a:r>
          </a:p>
          <a:p>
            <a:pPr algn="ctr"/>
            <a:r>
              <a:rPr lang="en-US" sz="2000" dirty="0" err="1"/>
              <a:t>Trần</a:t>
            </a:r>
            <a:r>
              <a:rPr lang="en-US" sz="2000" dirty="0"/>
              <a:t> </a:t>
            </a:r>
            <a:r>
              <a:rPr lang="en-US" sz="2000" dirty="0" err="1"/>
              <a:t>Nhật</a:t>
            </a:r>
            <a:r>
              <a:rPr lang="en-US" sz="2000" dirty="0"/>
              <a:t> </a:t>
            </a:r>
            <a:r>
              <a:rPr lang="en-US" sz="2000" dirty="0" err="1"/>
              <a:t>Đức</a:t>
            </a:r>
            <a:endParaRPr lang="en-US" sz="2000" dirty="0"/>
          </a:p>
          <a:p>
            <a:pPr algn="ctr"/>
            <a:r>
              <a:rPr lang="en-US" sz="2000" dirty="0" err="1"/>
              <a:t>Đỗ</a:t>
            </a:r>
            <a:r>
              <a:rPr lang="en-US" sz="2000" dirty="0"/>
              <a:t> </a:t>
            </a:r>
            <a:r>
              <a:rPr lang="en-US" sz="2000" dirty="0" err="1"/>
              <a:t>Quốc</a:t>
            </a:r>
            <a:r>
              <a:rPr lang="en-US" sz="2000" dirty="0"/>
              <a:t> Duy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521178" y="917927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BFS example</a:t>
            </a:r>
          </a:p>
        </p:txBody>
      </p:sp>
      <p:pic>
        <p:nvPicPr>
          <p:cNvPr id="4" name="Hình ảnh 4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1827945B-290A-1510-42F5-CD6119A8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89" y="1287375"/>
            <a:ext cx="5897033" cy="2258306"/>
          </a:xfrm>
          <a:prstGeom prst="rect">
            <a:avLst/>
          </a:prstGeom>
        </p:spPr>
      </p:pic>
      <p:sp>
        <p:nvSpPr>
          <p:cNvPr id="5" name="Hộp Văn bản 1">
            <a:extLst>
              <a:ext uri="{FF2B5EF4-FFF2-40B4-BE49-F238E27FC236}">
                <a16:creationId xmlns:a16="http://schemas.microsoft.com/office/drawing/2014/main" id="{00AA879E-AC5C-48FF-15D8-6AB5FB68D01A}"/>
              </a:ext>
            </a:extLst>
          </p:cNvPr>
          <p:cNvSpPr txBox="1"/>
          <p:nvPr/>
        </p:nvSpPr>
        <p:spPr>
          <a:xfrm>
            <a:off x="1683455" y="3408539"/>
            <a:ext cx="589703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800" dirty="0"/>
              <a:t>We start from vertex 0, the BFS algorithm starts by putting it in the Visited list and putting all its adjacent vertices in the </a:t>
            </a:r>
            <a:r>
              <a:rPr lang="en-US" sz="1800" dirty="0"/>
              <a:t>queue</a:t>
            </a:r>
            <a:r>
              <a:rPr lang="vi-VN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33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577622" y="917927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BFS example</a:t>
            </a:r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44A0981B-826D-C425-76B5-27B0BED1D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22" y="1370342"/>
            <a:ext cx="5734755" cy="2226426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6770741-4859-CC2C-DCE9-C1EF33519E66}"/>
              </a:ext>
            </a:extLst>
          </p:cNvPr>
          <p:cNvSpPr txBox="1"/>
          <p:nvPr/>
        </p:nvSpPr>
        <p:spPr>
          <a:xfrm>
            <a:off x="1803400" y="3514372"/>
            <a:ext cx="580531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Next</a:t>
            </a:r>
            <a:r>
              <a:rPr lang="vi-VN" sz="1800"/>
              <a:t>,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the </a:t>
            </a:r>
            <a:r>
              <a:rPr lang="vi-VN" sz="1800" err="1"/>
              <a:t>element</a:t>
            </a:r>
            <a:r>
              <a:rPr lang="vi-VN" sz="1800"/>
              <a:t> </a:t>
            </a:r>
            <a:r>
              <a:rPr lang="vi-VN" sz="1800" err="1"/>
              <a:t>at</a:t>
            </a:r>
            <a:r>
              <a:rPr lang="vi-VN" sz="1800"/>
              <a:t> the </a:t>
            </a:r>
            <a:r>
              <a:rPr lang="vi-VN" sz="1800" err="1"/>
              <a:t>front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</a:t>
            </a:r>
            <a:r>
              <a:rPr lang="vi-VN" sz="1800" err="1"/>
              <a:t>queue</a:t>
            </a:r>
            <a:r>
              <a:rPr lang="vi-VN" sz="1800"/>
              <a:t> </a:t>
            </a:r>
            <a:r>
              <a:rPr lang="vi-VN" sz="1800" err="1"/>
              <a:t>i.e</a:t>
            </a:r>
            <a:r>
              <a:rPr lang="vi-VN" sz="1800"/>
              <a:t>. 1 </a:t>
            </a:r>
            <a:r>
              <a:rPr lang="vi-VN" sz="1800" err="1"/>
              <a:t>and</a:t>
            </a:r>
            <a:r>
              <a:rPr lang="vi-VN" sz="1800"/>
              <a:t> go to </a:t>
            </a:r>
            <a:r>
              <a:rPr lang="vi-VN" sz="1800" err="1"/>
              <a:t>its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nodes</a:t>
            </a:r>
            <a:r>
              <a:rPr lang="vi-VN" sz="1800"/>
              <a:t>. </a:t>
            </a:r>
            <a:r>
              <a:rPr lang="vi-VN" sz="1800" err="1"/>
              <a:t>Since</a:t>
            </a:r>
            <a:r>
              <a:rPr lang="vi-VN" sz="1800"/>
              <a:t> 0 </a:t>
            </a:r>
            <a:r>
              <a:rPr lang="vi-VN" sz="1800" err="1"/>
              <a:t>has</a:t>
            </a:r>
            <a:r>
              <a:rPr lang="vi-VN" sz="1800"/>
              <a:t> </a:t>
            </a:r>
            <a:r>
              <a:rPr lang="vi-VN" sz="1800" err="1"/>
              <a:t>already</a:t>
            </a:r>
            <a:r>
              <a:rPr lang="vi-VN" sz="1800"/>
              <a:t> </a:t>
            </a:r>
            <a:r>
              <a:rPr lang="vi-VN" sz="1800" err="1"/>
              <a:t>been</a:t>
            </a:r>
            <a:r>
              <a:rPr lang="vi-VN" sz="1800"/>
              <a:t> </a:t>
            </a:r>
            <a:r>
              <a:rPr lang="vi-VN" sz="1800" err="1"/>
              <a:t>visited</a:t>
            </a:r>
            <a:r>
              <a:rPr lang="vi-VN" sz="1800"/>
              <a:t>,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2 </a:t>
            </a:r>
            <a:r>
              <a:rPr lang="vi-VN" sz="1800" err="1"/>
              <a:t>instead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6636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549400" y="917927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BFS example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2DDD636A-8B7A-33BA-CD9B-D9BC809E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370342"/>
            <a:ext cx="4930422" cy="1915982"/>
          </a:xfrm>
          <a:prstGeom prst="rect">
            <a:avLst/>
          </a:prstGeom>
        </p:spPr>
      </p:pic>
      <p:pic>
        <p:nvPicPr>
          <p:cNvPr id="6" name="Hình ảnh 6">
            <a:extLst>
              <a:ext uri="{FF2B5EF4-FFF2-40B4-BE49-F238E27FC236}">
                <a16:creationId xmlns:a16="http://schemas.microsoft.com/office/drawing/2014/main" id="{402D339F-419D-B478-3A74-3E74539C2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00" y="3106009"/>
            <a:ext cx="4528255" cy="1753704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6BABDD6-340D-132E-0195-14A51264FE4D}"/>
              </a:ext>
            </a:extLst>
          </p:cNvPr>
          <p:cNvSpPr txBox="1"/>
          <p:nvPr/>
        </p:nvSpPr>
        <p:spPr>
          <a:xfrm>
            <a:off x="3532011" y="734483"/>
            <a:ext cx="51279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Vertex</a:t>
            </a:r>
            <a:r>
              <a:rPr lang="vi-VN" sz="1800"/>
              <a:t> 2 </a:t>
            </a:r>
            <a:r>
              <a:rPr lang="vi-VN" sz="1800" err="1"/>
              <a:t>has</a:t>
            </a:r>
            <a:r>
              <a:rPr lang="vi-VN" sz="1800"/>
              <a:t> an </a:t>
            </a:r>
            <a:r>
              <a:rPr lang="vi-VN" sz="1800" err="1"/>
              <a:t>unvisited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vertex</a:t>
            </a:r>
            <a:r>
              <a:rPr lang="vi-VN" sz="1800"/>
              <a:t> in 4, so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add</a:t>
            </a:r>
            <a:r>
              <a:rPr lang="vi-VN" sz="1800"/>
              <a:t> </a:t>
            </a:r>
            <a:r>
              <a:rPr lang="vi-VN" sz="1800" err="1"/>
              <a:t>that</a:t>
            </a:r>
            <a:r>
              <a:rPr lang="vi-VN" sz="1800"/>
              <a:t> to the </a:t>
            </a:r>
            <a:r>
              <a:rPr lang="vi-VN" sz="1800" err="1"/>
              <a:t>back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the </a:t>
            </a:r>
            <a:r>
              <a:rPr lang="vi-VN" sz="1800" err="1"/>
              <a:t>queue</a:t>
            </a:r>
            <a:r>
              <a:rPr lang="vi-VN" sz="1800"/>
              <a:t> </a:t>
            </a:r>
            <a:r>
              <a:rPr lang="vi-VN" sz="1800" err="1"/>
              <a:t>and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3, </a:t>
            </a:r>
            <a:r>
              <a:rPr lang="vi-VN" sz="1800" err="1"/>
              <a:t>which</a:t>
            </a:r>
            <a:r>
              <a:rPr lang="vi-VN" sz="1800"/>
              <a:t> </a:t>
            </a:r>
            <a:r>
              <a:rPr lang="vi-VN" sz="1800" err="1"/>
              <a:t>is</a:t>
            </a:r>
            <a:r>
              <a:rPr lang="vi-VN" sz="1800"/>
              <a:t> </a:t>
            </a:r>
            <a:r>
              <a:rPr lang="vi-VN" sz="1800" err="1"/>
              <a:t>at</a:t>
            </a:r>
            <a:r>
              <a:rPr lang="vi-VN" sz="1800"/>
              <a:t> the </a:t>
            </a:r>
            <a:r>
              <a:rPr lang="vi-VN" sz="1800" err="1"/>
              <a:t>front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the </a:t>
            </a:r>
            <a:r>
              <a:rPr lang="vi-VN" sz="1800" err="1"/>
              <a:t>queue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01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0301" y="-392400"/>
            <a:ext cx="5832600" cy="784800"/>
          </a:xfrm>
        </p:spPr>
        <p:txBody>
          <a:bodyPr/>
          <a:lstStyle/>
          <a:p>
            <a:pPr marL="38100" indent="0"/>
            <a:endParaRPr lang="vi-VN" dirty="0"/>
          </a:p>
          <a:p>
            <a:pPr marL="38100" indent="0"/>
            <a:r>
              <a:rPr lang="vi-VN" dirty="0"/>
              <a:t>Graph 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AEEE6BF-577B-6A77-669D-221D8905FE15}"/>
              </a:ext>
            </a:extLst>
          </p:cNvPr>
          <p:cNvSpPr txBox="1"/>
          <p:nvPr/>
        </p:nvSpPr>
        <p:spPr>
          <a:xfrm>
            <a:off x="1725789" y="3591983"/>
            <a:ext cx="57700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Only</a:t>
            </a:r>
            <a:r>
              <a:rPr lang="vi-VN" sz="1800"/>
              <a:t> 4 </a:t>
            </a:r>
            <a:r>
              <a:rPr lang="vi-VN" sz="1800" err="1"/>
              <a:t>remains</a:t>
            </a:r>
            <a:r>
              <a:rPr lang="vi-VN" sz="1800"/>
              <a:t> in the </a:t>
            </a:r>
            <a:r>
              <a:rPr lang="vi-VN" sz="1800" err="1"/>
              <a:t>queue</a:t>
            </a:r>
            <a:r>
              <a:rPr lang="vi-VN" sz="1800"/>
              <a:t> </a:t>
            </a:r>
            <a:r>
              <a:rPr lang="vi-VN" sz="1800" err="1"/>
              <a:t>since</a:t>
            </a:r>
            <a:r>
              <a:rPr lang="vi-VN" sz="1800"/>
              <a:t> the </a:t>
            </a:r>
            <a:r>
              <a:rPr lang="vi-VN" sz="1800" err="1"/>
              <a:t>only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node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3 </a:t>
            </a:r>
            <a:r>
              <a:rPr lang="vi-VN" sz="1800" err="1"/>
              <a:t>i.e</a:t>
            </a:r>
            <a:r>
              <a:rPr lang="vi-VN" sz="1800"/>
              <a:t>. 0 </a:t>
            </a:r>
            <a:r>
              <a:rPr lang="vi-VN" sz="1800" err="1"/>
              <a:t>is</a:t>
            </a:r>
            <a:r>
              <a:rPr lang="vi-VN" sz="1800"/>
              <a:t> </a:t>
            </a:r>
            <a:r>
              <a:rPr lang="vi-VN" sz="1800" err="1"/>
              <a:t>already</a:t>
            </a:r>
            <a:r>
              <a:rPr lang="vi-VN" sz="1800"/>
              <a:t> </a:t>
            </a:r>
            <a:r>
              <a:rPr lang="vi-VN" sz="1800" err="1"/>
              <a:t>visited</a:t>
            </a:r>
            <a:r>
              <a:rPr lang="vi-VN" sz="1800"/>
              <a:t>.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</a:t>
            </a:r>
            <a:r>
              <a:rPr lang="vi-VN" sz="1800" err="1"/>
              <a:t>it</a:t>
            </a:r>
            <a:r>
              <a:rPr lang="vi-VN" sz="1800"/>
              <a:t>.</a:t>
            </a:r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FDBB6602-65F1-D70D-9F5D-DBFBD528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67" y="1370342"/>
            <a:ext cx="5770032" cy="2240537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B033E73-13C3-1DD5-0D11-B27B35195C05}"/>
              </a:ext>
            </a:extLst>
          </p:cNvPr>
          <p:cNvSpPr txBox="1"/>
          <p:nvPr/>
        </p:nvSpPr>
        <p:spPr>
          <a:xfrm>
            <a:off x="1521178" y="939094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BFS example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97B18D0-C0D3-E35D-30BE-134B5BB012EF}"/>
              </a:ext>
            </a:extLst>
          </p:cNvPr>
          <p:cNvSpPr txBox="1"/>
          <p:nvPr/>
        </p:nvSpPr>
        <p:spPr>
          <a:xfrm>
            <a:off x="1725789" y="4241095"/>
            <a:ext cx="51209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Since</a:t>
            </a:r>
            <a:r>
              <a:rPr lang="vi-VN" sz="1800"/>
              <a:t> the </a:t>
            </a:r>
            <a:r>
              <a:rPr lang="vi-VN" sz="1800" err="1"/>
              <a:t>queue</a:t>
            </a:r>
            <a:r>
              <a:rPr lang="vi-VN" sz="1800"/>
              <a:t> </a:t>
            </a:r>
            <a:r>
              <a:rPr lang="vi-VN" sz="1800" err="1"/>
              <a:t>is</a:t>
            </a:r>
            <a:r>
              <a:rPr lang="vi-VN" sz="1800"/>
              <a:t> </a:t>
            </a:r>
            <a:r>
              <a:rPr lang="vi-VN" sz="1800" err="1"/>
              <a:t>empty</a:t>
            </a:r>
            <a:r>
              <a:rPr lang="vi-VN" sz="1800"/>
              <a:t>,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have</a:t>
            </a:r>
            <a:r>
              <a:rPr lang="vi-VN" sz="1800"/>
              <a:t> </a:t>
            </a:r>
            <a:r>
              <a:rPr lang="vi-VN" sz="1800" err="1"/>
              <a:t>completed</a:t>
            </a:r>
            <a:r>
              <a:rPr lang="vi-VN" sz="1800"/>
              <a:t> the </a:t>
            </a:r>
            <a:r>
              <a:rPr lang="vi-VN" sz="1800" err="1"/>
              <a:t>Breadth</a:t>
            </a:r>
            <a:r>
              <a:rPr lang="vi-VN" sz="1800"/>
              <a:t> </a:t>
            </a:r>
            <a:r>
              <a:rPr lang="vi-VN" sz="1800" err="1"/>
              <a:t>First</a:t>
            </a:r>
            <a:r>
              <a:rPr lang="vi-VN" sz="1800"/>
              <a:t> </a:t>
            </a:r>
            <a:r>
              <a:rPr lang="vi-VN" sz="1800" err="1"/>
              <a:t>Traversal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the </a:t>
            </a:r>
            <a:r>
              <a:rPr lang="vi-VN" sz="1800" err="1"/>
              <a:t>graph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433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pic>
        <p:nvPicPr>
          <p:cNvPr id="8" name="Hình ảnh 8" descr="Ảnh có chứa văn bản&#10;&#10;Mô tả được tự động tạo">
            <a:extLst>
              <a:ext uri="{FF2B5EF4-FFF2-40B4-BE49-F238E27FC236}">
                <a16:creationId xmlns:a16="http://schemas.microsoft.com/office/drawing/2014/main" id="{D940C1D4-A057-805C-6774-8C00AF79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267" y="98158"/>
            <a:ext cx="6049735" cy="48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2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0637" y="-322802"/>
            <a:ext cx="5832600" cy="784800"/>
          </a:xfrm>
        </p:spPr>
        <p:txBody>
          <a:bodyPr/>
          <a:lstStyle/>
          <a:p>
            <a:pPr marL="38100" indent="0"/>
            <a:endParaRPr lang="vi-VN" dirty="0"/>
          </a:p>
          <a:p>
            <a:pPr marL="38100" indent="0"/>
            <a:r>
              <a:rPr lang="vi-VN" dirty="0"/>
              <a:t>Graph 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549400" y="1002594"/>
            <a:ext cx="29336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>
                <a:solidFill>
                  <a:srgbClr val="25265E"/>
                </a:solidFill>
              </a:rPr>
              <a:t>BFS </a:t>
            </a:r>
            <a:r>
              <a:rPr lang="vi" sz="1600" b="1" err="1">
                <a:solidFill>
                  <a:srgbClr val="25265E"/>
                </a:solidFill>
              </a:rPr>
              <a:t>Algorithm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Complexity</a:t>
            </a:r>
            <a:endParaRPr lang="vi-VN" sz="1600" b="1" err="1"/>
          </a:p>
          <a:p>
            <a:endParaRPr lang="vi" b="1">
              <a:solidFill>
                <a:srgbClr val="25265E"/>
              </a:solidFill>
            </a:endParaRPr>
          </a:p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2F1BEFF-CF8D-6AE7-7158-FFC1D64556F2}"/>
              </a:ext>
            </a:extLst>
          </p:cNvPr>
          <p:cNvSpPr txBox="1"/>
          <p:nvPr/>
        </p:nvSpPr>
        <p:spPr>
          <a:xfrm>
            <a:off x="1549400" y="1475317"/>
            <a:ext cx="618631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euclid_circular_a"/>
              </a:rPr>
              <a:t>The time complexity of the BFS algorithm is represented in the form of</a:t>
            </a:r>
            <a:r>
              <a:rPr lang="en-US" sz="1800" dirty="0"/>
              <a:t> </a:t>
            </a:r>
            <a:r>
              <a:rPr lang="en-US" sz="1800" dirty="0">
                <a:latin typeface="euclid_circular_a"/>
              </a:rPr>
              <a:t>O(V+E), where </a:t>
            </a:r>
            <a:r>
              <a:rPr lang="en-US" sz="1800" dirty="0">
                <a:latin typeface="Droid Sans Mono"/>
              </a:rPr>
              <a:t>V</a:t>
            </a:r>
            <a:r>
              <a:rPr lang="en-US" sz="1800" dirty="0">
                <a:latin typeface="euclid_circular_a"/>
              </a:rPr>
              <a:t> is the number of nodes and E is the number of edges.</a:t>
            </a:r>
            <a:endParaRPr lang="en-US" sz="1800" dirty="0"/>
          </a:p>
          <a:p>
            <a:endParaRPr lang="en-US" sz="1800" dirty="0">
              <a:latin typeface="euclid_circular_a"/>
            </a:endParaRPr>
          </a:p>
          <a:p>
            <a:r>
              <a:rPr lang="en-US" sz="1800" dirty="0">
                <a:latin typeface="euclid_circular_a"/>
              </a:rPr>
              <a:t>The space complexity of the algorithm is O(V).</a:t>
            </a:r>
          </a:p>
        </p:txBody>
      </p:sp>
    </p:spTree>
    <p:extLst>
      <p:ext uri="{BB962C8B-B14F-4D97-AF65-F5344CB8AC3E}">
        <p14:creationId xmlns:p14="http://schemas.microsoft.com/office/powerpoint/2010/main" val="215470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4495" y="-428013"/>
            <a:ext cx="5832600" cy="784800"/>
          </a:xfrm>
        </p:spPr>
        <p:txBody>
          <a:bodyPr/>
          <a:lstStyle/>
          <a:p>
            <a:pPr marL="38100" indent="0"/>
            <a:endParaRPr lang="vi-VN" dirty="0"/>
          </a:p>
          <a:p>
            <a:pPr marL="38100" indent="0"/>
            <a:r>
              <a:rPr lang="vi-VN" dirty="0"/>
              <a:t>Graph Traversal</a:t>
            </a:r>
          </a:p>
        </p:txBody>
      </p:sp>
      <p:sp>
        <p:nvSpPr>
          <p:cNvPr id="5" name="Google Shape;133;p19">
            <a:extLst>
              <a:ext uri="{FF2B5EF4-FFF2-40B4-BE49-F238E27FC236}">
                <a16:creationId xmlns:a16="http://schemas.microsoft.com/office/drawing/2014/main" id="{D157A887-4E28-023F-3D64-B14FD1832DB9}"/>
              </a:ext>
            </a:extLst>
          </p:cNvPr>
          <p:cNvSpPr txBox="1">
            <a:spLocks/>
          </p:cNvSpPr>
          <p:nvPr/>
        </p:nvSpPr>
        <p:spPr>
          <a:xfrm>
            <a:off x="908615" y="787772"/>
            <a:ext cx="4489683" cy="4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000" err="1"/>
              <a:t>Advantages</a:t>
            </a:r>
            <a:r>
              <a:rPr lang="vi-VN" sz="2000"/>
              <a:t>/</a:t>
            </a:r>
            <a:r>
              <a:rPr lang="vi-VN" sz="2000" err="1"/>
              <a:t>Disadvantages</a:t>
            </a:r>
            <a:r>
              <a:rPr lang="vi-VN" sz="2000"/>
              <a:t>:</a:t>
            </a:r>
          </a:p>
        </p:txBody>
      </p:sp>
      <p:sp>
        <p:nvSpPr>
          <p:cNvPr id="14" name="Google Shape;134;p19">
            <a:extLst>
              <a:ext uri="{FF2B5EF4-FFF2-40B4-BE49-F238E27FC236}">
                <a16:creationId xmlns:a16="http://schemas.microsoft.com/office/drawing/2014/main" id="{58EAC5A3-A77F-7FEF-34C6-FDE051B6BB16}"/>
              </a:ext>
            </a:extLst>
          </p:cNvPr>
          <p:cNvSpPr txBox="1">
            <a:spLocks/>
          </p:cNvSpPr>
          <p:nvPr/>
        </p:nvSpPr>
        <p:spPr>
          <a:xfrm>
            <a:off x="4621427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dirty="0"/>
              <a:t>Disadvantages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dirty="0"/>
              <a:t>Memory requirements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dirty="0"/>
              <a:t>Can be slow</a:t>
            </a:r>
          </a:p>
          <a:p>
            <a:pPr marL="285750" indent="-285750">
              <a:spcBef>
                <a:spcPts val="600"/>
              </a:spcBef>
              <a:buChar char="•"/>
            </a:pPr>
            <a:endParaRPr lang="vi-VN" sz="1800" dirty="0"/>
          </a:p>
        </p:txBody>
      </p:sp>
      <p:sp>
        <p:nvSpPr>
          <p:cNvPr id="15" name="Google Shape;134;p19">
            <a:extLst>
              <a:ext uri="{FF2B5EF4-FFF2-40B4-BE49-F238E27FC236}">
                <a16:creationId xmlns:a16="http://schemas.microsoft.com/office/drawing/2014/main" id="{07E92EB0-C5FE-048B-C647-ECF36BD6197E}"/>
              </a:ext>
            </a:extLst>
          </p:cNvPr>
          <p:cNvSpPr txBox="1">
            <a:spLocks/>
          </p:cNvSpPr>
          <p:nvPr/>
        </p:nvSpPr>
        <p:spPr>
          <a:xfrm>
            <a:off x="947498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dirty="0"/>
              <a:t>Advantages</a:t>
            </a:r>
            <a:endParaRPr lang="en-US" sz="18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1800" dirty="0"/>
              <a:t>Will find a solution if there is one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dirty="0"/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077108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108" y="-415426"/>
            <a:ext cx="5832600" cy="784800"/>
          </a:xfrm>
        </p:spPr>
        <p:txBody>
          <a:bodyPr/>
          <a:lstStyle/>
          <a:p>
            <a:pPr marL="38100" indent="0"/>
            <a:endParaRPr lang="vi-VN" dirty="0"/>
          </a:p>
          <a:p>
            <a:pPr marL="38100" indent="0"/>
            <a:r>
              <a:rPr lang="vi-VN" dirty="0"/>
              <a:t>Graph Traversal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2005782" y="641788"/>
            <a:ext cx="53501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Depth First Search Traversal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83FE589-A2F1-8512-457A-788E7EB91382}"/>
              </a:ext>
            </a:extLst>
          </p:cNvPr>
          <p:cNvSpPr txBox="1"/>
          <p:nvPr/>
        </p:nvSpPr>
        <p:spPr>
          <a:xfrm>
            <a:off x="1524000" y="1188983"/>
            <a:ext cx="6588184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dirty="0"/>
              <a:t>The</a:t>
            </a:r>
            <a:r>
              <a:rPr lang="en-US" sz="1600" dirty="0"/>
              <a:t> </a:t>
            </a:r>
            <a:r>
              <a:rPr lang="vi" sz="1600" dirty="0"/>
              <a:t>Depth-first search (DFS) algorithm starts at the root (top) node of a tree and goes as far as it can down a given branch (path), then backtracks until it finds an unexplored path, and then explores it. The algorithm does this until the entire graph has been explored.</a:t>
            </a:r>
            <a:endParaRPr lang="en-US" sz="1600" dirty="0"/>
          </a:p>
          <a:p>
            <a:r>
              <a:rPr lang="en-US" sz="1600" dirty="0"/>
              <a:t>DFS is also an exhaustive search algorithm.</a:t>
            </a:r>
            <a:endParaRPr lang="vi" sz="1600" dirty="0"/>
          </a:p>
          <a:p>
            <a:pPr algn="l"/>
            <a:endParaRPr lang="vi-VN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DF64701-FCF2-A5BA-0272-8CDC753E530A}"/>
              </a:ext>
            </a:extLst>
          </p:cNvPr>
          <p:cNvSpPr txBox="1"/>
          <p:nvPr/>
        </p:nvSpPr>
        <p:spPr>
          <a:xfrm>
            <a:off x="1546481" y="2617344"/>
            <a:ext cx="573207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DFS </a:t>
            </a:r>
            <a:r>
              <a:rPr lang="vi-VN" sz="1600" b="1" err="1">
                <a:solidFill>
                  <a:srgbClr val="25265E"/>
                </a:solidFill>
              </a:rPr>
              <a:t>algorithm</a:t>
            </a:r>
            <a:endParaRPr lang="vi-VN" sz="1600" b="1">
              <a:solidFill>
                <a:srgbClr val="25265E"/>
              </a:solidFill>
            </a:endParaRPr>
          </a:p>
          <a:p>
            <a:r>
              <a:rPr lang="vi" sz="1600"/>
              <a:t>A </a:t>
            </a:r>
            <a:r>
              <a:rPr lang="vi" sz="1600" err="1"/>
              <a:t>standard</a:t>
            </a:r>
            <a:r>
              <a:rPr lang="vi" sz="1600"/>
              <a:t> DFS </a:t>
            </a:r>
            <a:r>
              <a:rPr lang="vi" sz="1600" err="1"/>
              <a:t>implementation</a:t>
            </a:r>
            <a:r>
              <a:rPr lang="vi" sz="1600"/>
              <a:t> </a:t>
            </a:r>
            <a:r>
              <a:rPr lang="vi" sz="1600" err="1"/>
              <a:t>puts</a:t>
            </a:r>
            <a:r>
              <a:rPr lang="vi" sz="1600"/>
              <a:t> </a:t>
            </a:r>
            <a:r>
              <a:rPr lang="vi" sz="1600" err="1"/>
              <a:t>each</a:t>
            </a:r>
            <a:r>
              <a:rPr lang="vi" sz="1600"/>
              <a:t> </a:t>
            </a:r>
            <a:r>
              <a:rPr lang="vi" sz="1600" err="1"/>
              <a:t>vertex</a:t>
            </a:r>
            <a:r>
              <a:rPr lang="vi" sz="1600"/>
              <a:t> </a:t>
            </a:r>
            <a:r>
              <a:rPr lang="vi" sz="1600" err="1"/>
              <a:t>of</a:t>
            </a:r>
            <a:r>
              <a:rPr lang="vi" sz="1600"/>
              <a:t> the </a:t>
            </a:r>
            <a:r>
              <a:rPr lang="vi" sz="1600" err="1"/>
              <a:t>graph</a:t>
            </a:r>
            <a:r>
              <a:rPr lang="vi" sz="1600"/>
              <a:t> </a:t>
            </a:r>
            <a:r>
              <a:rPr lang="vi" sz="1600" err="1"/>
              <a:t>into</a:t>
            </a:r>
            <a:r>
              <a:rPr lang="vi" sz="1600"/>
              <a:t> </a:t>
            </a:r>
            <a:r>
              <a:rPr lang="vi" sz="1600" err="1"/>
              <a:t>one</a:t>
            </a:r>
            <a:r>
              <a:rPr lang="vi" sz="1600"/>
              <a:t> </a:t>
            </a:r>
            <a:r>
              <a:rPr lang="vi" sz="1600" err="1"/>
              <a:t>of</a:t>
            </a:r>
            <a:r>
              <a:rPr lang="vi" sz="1600"/>
              <a:t> </a:t>
            </a:r>
            <a:r>
              <a:rPr lang="vi" sz="1600" err="1"/>
              <a:t>two</a:t>
            </a:r>
            <a:r>
              <a:rPr lang="vi" sz="1600"/>
              <a:t> </a:t>
            </a:r>
            <a:r>
              <a:rPr lang="vi" sz="1600" err="1"/>
              <a:t>categories</a:t>
            </a:r>
            <a:r>
              <a:rPr lang="vi" sz="1600"/>
              <a:t>:</a:t>
            </a:r>
          </a:p>
          <a:p>
            <a:endParaRPr lang="vi-VN" sz="1600"/>
          </a:p>
          <a:p>
            <a:r>
              <a:rPr lang="vi-VN" sz="1600"/>
              <a:t>    1. </a:t>
            </a:r>
            <a:r>
              <a:rPr lang="vi-VN" sz="1600" err="1"/>
              <a:t>Visited</a:t>
            </a:r>
            <a:endParaRPr lang="vi-VN" sz="1600"/>
          </a:p>
          <a:p>
            <a:r>
              <a:rPr lang="vi-VN" sz="1600"/>
              <a:t>    2. </a:t>
            </a:r>
            <a:r>
              <a:rPr lang="vi-VN" sz="1600" err="1"/>
              <a:t>Not</a:t>
            </a:r>
            <a:r>
              <a:rPr lang="vi-VN" sz="1600"/>
              <a:t> </a:t>
            </a:r>
            <a:r>
              <a:rPr lang="vi-VN" sz="1600" err="1"/>
              <a:t>Visited</a:t>
            </a:r>
            <a:endParaRPr lang="vi-VN" sz="160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B5A0AD9-B073-00BA-70EB-936E4F3CAE37}"/>
              </a:ext>
            </a:extLst>
          </p:cNvPr>
          <p:cNvSpPr txBox="1"/>
          <p:nvPr/>
        </p:nvSpPr>
        <p:spPr>
          <a:xfrm>
            <a:off x="1482981" y="4184894"/>
            <a:ext cx="56138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/>
              <a:t>The </a:t>
            </a:r>
            <a:r>
              <a:rPr lang="vi-VN" sz="1600" err="1"/>
              <a:t>purpose</a:t>
            </a:r>
            <a:r>
              <a:rPr lang="vi-VN" sz="1600"/>
              <a:t> </a:t>
            </a:r>
            <a:r>
              <a:rPr lang="vi-VN" sz="1600" err="1"/>
              <a:t>of</a:t>
            </a:r>
            <a:r>
              <a:rPr lang="vi-VN" sz="1600"/>
              <a:t> the </a:t>
            </a:r>
            <a:r>
              <a:rPr lang="vi-VN" sz="1600" err="1"/>
              <a:t>algorithm</a:t>
            </a:r>
            <a:r>
              <a:rPr lang="vi-VN" sz="1600"/>
              <a:t> </a:t>
            </a:r>
            <a:r>
              <a:rPr lang="vi-VN" sz="1600" err="1"/>
              <a:t>is</a:t>
            </a:r>
            <a:r>
              <a:rPr lang="vi-VN" sz="1600"/>
              <a:t> to </a:t>
            </a:r>
            <a:r>
              <a:rPr lang="vi-VN" sz="1600" err="1"/>
              <a:t>mark</a:t>
            </a:r>
            <a:r>
              <a:rPr lang="vi-VN" sz="1600"/>
              <a:t> </a:t>
            </a:r>
            <a:r>
              <a:rPr lang="vi-VN" sz="1600" err="1"/>
              <a:t>each</a:t>
            </a:r>
            <a:r>
              <a:rPr lang="vi-VN" sz="1600"/>
              <a:t> </a:t>
            </a:r>
            <a:r>
              <a:rPr lang="vi-VN" sz="1600" err="1"/>
              <a:t>vertex</a:t>
            </a:r>
            <a:r>
              <a:rPr lang="vi-VN" sz="1600"/>
              <a:t> </a:t>
            </a:r>
            <a:r>
              <a:rPr lang="vi-VN" sz="1600" err="1"/>
              <a:t>as</a:t>
            </a:r>
            <a:r>
              <a:rPr lang="vi-VN" sz="1600"/>
              <a:t> </a:t>
            </a:r>
            <a:r>
              <a:rPr lang="vi-VN" sz="1600" err="1"/>
              <a:t>visited</a:t>
            </a:r>
            <a:r>
              <a:rPr lang="vi-VN" sz="1600"/>
              <a:t> </a:t>
            </a:r>
            <a:r>
              <a:rPr lang="vi-VN" sz="1600" err="1"/>
              <a:t>while</a:t>
            </a:r>
            <a:r>
              <a:rPr lang="vi-VN" sz="1600"/>
              <a:t> </a:t>
            </a:r>
            <a:r>
              <a:rPr lang="vi-VN" sz="1600" err="1"/>
              <a:t>avoiding</a:t>
            </a:r>
            <a:r>
              <a:rPr lang="vi-VN" sz="1600"/>
              <a:t> </a:t>
            </a:r>
            <a:r>
              <a:rPr lang="vi-VN" sz="1600" err="1"/>
              <a:t>cycles</a:t>
            </a:r>
            <a:r>
              <a:rPr lang="vi-VN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3330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DFS 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  <a:endParaRPr lang="vi-VN" sz="1800" b="1">
              <a:solidFill>
                <a:srgbClr val="25265E"/>
              </a:solidFill>
            </a:endParaRPr>
          </a:p>
        </p:txBody>
      </p:sp>
      <p:pic>
        <p:nvPicPr>
          <p:cNvPr id="5" name="Hình ảnh 5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8606DCD-8068-C4DA-C35A-754FEB2A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45" y="1336764"/>
            <a:ext cx="5621866" cy="2166583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263027C-0EE6-C8A0-564B-2393C398B0E6}"/>
              </a:ext>
            </a:extLst>
          </p:cNvPr>
          <p:cNvSpPr txBox="1"/>
          <p:nvPr/>
        </p:nvSpPr>
        <p:spPr>
          <a:xfrm>
            <a:off x="1514123" y="3669594"/>
            <a:ext cx="48034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use</a:t>
            </a:r>
            <a:r>
              <a:rPr lang="vi-VN" sz="1800"/>
              <a:t> an </a:t>
            </a:r>
            <a:r>
              <a:rPr lang="vi-VN" sz="1800" err="1"/>
              <a:t>undirected</a:t>
            </a:r>
            <a:r>
              <a:rPr lang="vi-VN" sz="1800"/>
              <a:t> </a:t>
            </a:r>
            <a:r>
              <a:rPr lang="vi-VN" sz="1800" err="1"/>
              <a:t>graph</a:t>
            </a:r>
            <a:r>
              <a:rPr lang="vi-VN" sz="1800"/>
              <a:t> </a:t>
            </a:r>
            <a:r>
              <a:rPr lang="vi-VN" sz="1800" err="1"/>
              <a:t>with</a:t>
            </a:r>
            <a:r>
              <a:rPr lang="vi-VN" sz="1800"/>
              <a:t> 5 </a:t>
            </a:r>
            <a:r>
              <a:rPr lang="vi-VN" sz="1800" err="1"/>
              <a:t>vertices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9271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DFS 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D9710D5-7B6A-B593-61CA-D39C2EF79B3C}"/>
              </a:ext>
            </a:extLst>
          </p:cNvPr>
          <p:cNvSpPr txBox="1"/>
          <p:nvPr/>
        </p:nvSpPr>
        <p:spPr>
          <a:xfrm>
            <a:off x="1676400" y="3464984"/>
            <a:ext cx="51844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start</a:t>
            </a:r>
            <a:r>
              <a:rPr lang="vi-VN" sz="1800"/>
              <a:t> </a:t>
            </a:r>
            <a:r>
              <a:rPr lang="vi-VN" sz="1800" err="1"/>
              <a:t>from</a:t>
            </a:r>
            <a:r>
              <a:rPr lang="vi-VN" sz="1800"/>
              <a:t> </a:t>
            </a:r>
            <a:r>
              <a:rPr lang="vi-VN" sz="1800" err="1"/>
              <a:t>vertex</a:t>
            </a:r>
            <a:r>
              <a:rPr lang="vi-VN" sz="1800"/>
              <a:t> 0, the DFS </a:t>
            </a:r>
            <a:r>
              <a:rPr lang="vi-VN" sz="1800" err="1"/>
              <a:t>algorithm</a:t>
            </a:r>
            <a:r>
              <a:rPr lang="vi-VN" sz="1800"/>
              <a:t> </a:t>
            </a:r>
            <a:r>
              <a:rPr lang="vi-VN" sz="1800" err="1"/>
              <a:t>starts</a:t>
            </a:r>
            <a:r>
              <a:rPr lang="vi-VN" sz="1800"/>
              <a:t> </a:t>
            </a:r>
            <a:r>
              <a:rPr lang="vi-VN" sz="1800" err="1"/>
              <a:t>by</a:t>
            </a:r>
            <a:r>
              <a:rPr lang="vi-VN" sz="1800"/>
              <a:t> </a:t>
            </a:r>
            <a:r>
              <a:rPr lang="vi-VN" sz="1800" err="1"/>
              <a:t>putting</a:t>
            </a:r>
            <a:r>
              <a:rPr lang="vi-VN" sz="1800"/>
              <a:t> </a:t>
            </a:r>
            <a:r>
              <a:rPr lang="vi-VN" sz="1800" err="1"/>
              <a:t>it</a:t>
            </a:r>
            <a:r>
              <a:rPr lang="vi-VN" sz="1800"/>
              <a:t> in the </a:t>
            </a:r>
            <a:r>
              <a:rPr lang="vi-VN" sz="1800" err="1"/>
              <a:t>Visited</a:t>
            </a:r>
            <a:r>
              <a:rPr lang="vi-VN" sz="1800"/>
              <a:t> </a:t>
            </a:r>
            <a:r>
              <a:rPr lang="vi-VN" sz="1800" err="1"/>
              <a:t>list</a:t>
            </a:r>
            <a:r>
              <a:rPr lang="vi-VN" sz="1800"/>
              <a:t> </a:t>
            </a:r>
            <a:r>
              <a:rPr lang="vi-VN" sz="1800" err="1"/>
              <a:t>and</a:t>
            </a:r>
            <a:r>
              <a:rPr lang="vi-VN" sz="1800"/>
              <a:t> </a:t>
            </a:r>
            <a:r>
              <a:rPr lang="vi-VN" sz="1800" err="1"/>
              <a:t>putting</a:t>
            </a:r>
            <a:r>
              <a:rPr lang="vi-VN" sz="1800"/>
              <a:t> </a:t>
            </a:r>
            <a:r>
              <a:rPr lang="vi-VN" sz="1800" err="1"/>
              <a:t>all</a:t>
            </a:r>
            <a:r>
              <a:rPr lang="vi-VN" sz="1800"/>
              <a:t> </a:t>
            </a:r>
            <a:r>
              <a:rPr lang="vi-VN" sz="1800" err="1"/>
              <a:t>its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vertices</a:t>
            </a:r>
            <a:r>
              <a:rPr lang="vi-VN" sz="1800"/>
              <a:t> in the </a:t>
            </a:r>
            <a:r>
              <a:rPr lang="vi-VN" sz="1800" err="1"/>
              <a:t>stack</a:t>
            </a:r>
            <a:r>
              <a:rPr lang="vi-VN" sz="1800"/>
              <a:t>.</a:t>
            </a:r>
          </a:p>
        </p:txBody>
      </p:sp>
      <p:pic>
        <p:nvPicPr>
          <p:cNvPr id="6" name="Hình ảnh 7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5B550C9B-11EF-F1D0-7EF9-1EF1C3354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45" y="1255718"/>
            <a:ext cx="6045199" cy="20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D4556FC-3259-74E9-9DBC-FC6140A89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84" y="570972"/>
            <a:ext cx="5832600" cy="1159800"/>
          </a:xfrm>
        </p:spPr>
        <p:txBody>
          <a:bodyPr/>
          <a:lstStyle/>
          <a:p>
            <a:r>
              <a:rPr lang="vi-VN" err="1"/>
              <a:t>Table</a:t>
            </a:r>
            <a:r>
              <a:rPr lang="vi-VN"/>
              <a:t> </a:t>
            </a:r>
            <a:r>
              <a:rPr lang="vi-VN" err="1"/>
              <a:t>of</a:t>
            </a:r>
            <a:r>
              <a:rPr lang="vi-VN"/>
              <a:t> </a:t>
            </a:r>
            <a:r>
              <a:rPr lang="vi-VN" err="1"/>
              <a:t>Contents</a:t>
            </a:r>
            <a:r>
              <a:rPr lang="vi-VN"/>
              <a:t>: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6FDC81A-16C8-C327-3C09-F03862CCE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2597" y="1980769"/>
            <a:ext cx="5832600" cy="784800"/>
          </a:xfrm>
        </p:spPr>
        <p:txBody>
          <a:bodyPr/>
          <a:lstStyle/>
          <a:p>
            <a:pPr marL="552450" indent="-514350">
              <a:buAutoNum type="arabicPeriod"/>
            </a:pPr>
            <a:r>
              <a:rPr lang="en-US" dirty="0"/>
              <a:t>Why graph?</a:t>
            </a:r>
          </a:p>
          <a:p>
            <a:pPr marL="552450" indent="-514350">
              <a:buAutoNum type="arabicPeriod"/>
            </a:pPr>
            <a:r>
              <a:rPr lang="vi-VN" dirty="0"/>
              <a:t>Graph</a:t>
            </a:r>
          </a:p>
          <a:p>
            <a:pPr marL="552450" indent="-514350">
              <a:buAutoNum type="arabicPeriod"/>
            </a:pPr>
            <a:r>
              <a:rPr lang="vi-VN" dirty="0"/>
              <a:t>Graph Traversal</a:t>
            </a:r>
          </a:p>
          <a:p>
            <a:pPr marL="552450" indent="-514350">
              <a:buAutoNum type="arabicPeriod"/>
            </a:pPr>
            <a:r>
              <a:rPr lang="vi-VN" dirty="0"/>
              <a:t>Shortest-path Algorithms</a:t>
            </a:r>
          </a:p>
          <a:p>
            <a:pPr marL="552450" indent="-514350">
              <a:buAutoNum type="arabicPeriod"/>
            </a:pPr>
            <a:r>
              <a:rPr lang="vi-VN" dirty="0"/>
              <a:t>Topological Sorting </a:t>
            </a:r>
          </a:p>
        </p:txBody>
      </p:sp>
    </p:spTree>
    <p:extLst>
      <p:ext uri="{BB962C8B-B14F-4D97-AF65-F5344CB8AC3E}">
        <p14:creationId xmlns:p14="http://schemas.microsoft.com/office/powerpoint/2010/main" val="293106454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DFS 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</a:p>
        </p:txBody>
      </p:sp>
      <p:pic>
        <p:nvPicPr>
          <p:cNvPr id="4" name="Hình ảnh 4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2C8E333C-E934-6384-D875-B7263AAA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67" y="1255718"/>
            <a:ext cx="6228644" cy="206762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BC68DD3-F884-ABA9-69A6-28CB6D7DC705}"/>
              </a:ext>
            </a:extLst>
          </p:cNvPr>
          <p:cNvSpPr txBox="1"/>
          <p:nvPr/>
        </p:nvSpPr>
        <p:spPr>
          <a:xfrm>
            <a:off x="1761067" y="3288594"/>
            <a:ext cx="53749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Next</a:t>
            </a:r>
            <a:r>
              <a:rPr lang="vi-VN" sz="1800"/>
              <a:t>,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the </a:t>
            </a:r>
            <a:r>
              <a:rPr lang="vi-VN" sz="1800" err="1"/>
              <a:t>element</a:t>
            </a:r>
            <a:r>
              <a:rPr lang="vi-VN" sz="1800"/>
              <a:t> </a:t>
            </a:r>
            <a:r>
              <a:rPr lang="vi-VN" sz="1800" err="1"/>
              <a:t>at</a:t>
            </a:r>
            <a:r>
              <a:rPr lang="vi-VN" sz="1800"/>
              <a:t> the </a:t>
            </a:r>
            <a:r>
              <a:rPr lang="vi-VN" sz="1800" err="1"/>
              <a:t>top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</a:t>
            </a:r>
            <a:r>
              <a:rPr lang="vi-VN" sz="1800" err="1"/>
              <a:t>stack</a:t>
            </a:r>
            <a:r>
              <a:rPr lang="vi-VN" sz="1800"/>
              <a:t> </a:t>
            </a:r>
            <a:r>
              <a:rPr lang="vi-VN" sz="1800" err="1"/>
              <a:t>i.e</a:t>
            </a:r>
            <a:r>
              <a:rPr lang="vi-VN" sz="1800"/>
              <a:t>. 1 </a:t>
            </a:r>
            <a:r>
              <a:rPr lang="vi-VN" sz="1800" err="1"/>
              <a:t>and</a:t>
            </a:r>
            <a:r>
              <a:rPr lang="vi-VN" sz="1800"/>
              <a:t> go to </a:t>
            </a:r>
            <a:r>
              <a:rPr lang="vi-VN" sz="1800" err="1"/>
              <a:t>its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nodes</a:t>
            </a:r>
            <a:r>
              <a:rPr lang="vi-VN" sz="1800"/>
              <a:t>. </a:t>
            </a:r>
            <a:r>
              <a:rPr lang="vi-VN" sz="1800" err="1"/>
              <a:t>Since</a:t>
            </a:r>
            <a:r>
              <a:rPr lang="vi-VN" sz="1800"/>
              <a:t> 0 </a:t>
            </a:r>
            <a:r>
              <a:rPr lang="vi-VN" sz="1800" err="1"/>
              <a:t>has</a:t>
            </a:r>
            <a:r>
              <a:rPr lang="vi-VN" sz="1800"/>
              <a:t> </a:t>
            </a:r>
            <a:r>
              <a:rPr lang="vi-VN" sz="1800" err="1"/>
              <a:t>already</a:t>
            </a:r>
            <a:r>
              <a:rPr lang="vi-VN" sz="1800"/>
              <a:t> </a:t>
            </a:r>
            <a:r>
              <a:rPr lang="vi-VN" sz="1800" err="1"/>
              <a:t>been</a:t>
            </a:r>
            <a:r>
              <a:rPr lang="vi-VN" sz="1800"/>
              <a:t> </a:t>
            </a:r>
            <a:r>
              <a:rPr lang="vi-VN" sz="1800" err="1"/>
              <a:t>visited</a:t>
            </a:r>
            <a:r>
              <a:rPr lang="vi-VN" sz="1800"/>
              <a:t>,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2 </a:t>
            </a:r>
            <a:r>
              <a:rPr lang="vi-VN" sz="1800" err="1"/>
              <a:t>instead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393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DFS 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</a:p>
        </p:txBody>
      </p:sp>
      <p:pic>
        <p:nvPicPr>
          <p:cNvPr id="4" name="Hình ảnh 4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C25212AB-3834-960B-030F-BA67AA78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44" y="1333329"/>
            <a:ext cx="4697588" cy="1559620"/>
          </a:xfrm>
          <a:prstGeom prst="rect">
            <a:avLst/>
          </a:prstGeom>
        </p:spPr>
      </p:pic>
      <p:pic>
        <p:nvPicPr>
          <p:cNvPr id="5" name="Hình ảnh 5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D888C469-D4BE-6E14-97F2-089DE53A7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22" y="2998441"/>
            <a:ext cx="4697588" cy="155962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38A402-D746-22BE-82D8-BBECE518F140}"/>
              </a:ext>
            </a:extLst>
          </p:cNvPr>
          <p:cNvSpPr txBox="1"/>
          <p:nvPr/>
        </p:nvSpPr>
        <p:spPr>
          <a:xfrm>
            <a:off x="3581399" y="889706"/>
            <a:ext cx="51844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Vertex</a:t>
            </a:r>
            <a:r>
              <a:rPr lang="vi-VN" sz="1800"/>
              <a:t> 2 </a:t>
            </a:r>
            <a:r>
              <a:rPr lang="vi-VN" sz="1800" err="1"/>
              <a:t>has</a:t>
            </a:r>
            <a:r>
              <a:rPr lang="vi-VN" sz="1800"/>
              <a:t> an </a:t>
            </a:r>
            <a:r>
              <a:rPr lang="vi-VN" sz="1800" err="1"/>
              <a:t>unvisited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vertex</a:t>
            </a:r>
            <a:r>
              <a:rPr lang="vi-VN" sz="1800"/>
              <a:t> in 4, so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add</a:t>
            </a:r>
            <a:r>
              <a:rPr lang="vi-VN" sz="1800"/>
              <a:t> </a:t>
            </a:r>
            <a:r>
              <a:rPr lang="vi-VN" sz="1800" err="1"/>
              <a:t>that</a:t>
            </a:r>
            <a:r>
              <a:rPr lang="vi-VN" sz="1800"/>
              <a:t> to the </a:t>
            </a:r>
            <a:r>
              <a:rPr lang="vi-VN" sz="1800" err="1"/>
              <a:t>top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the </a:t>
            </a:r>
            <a:r>
              <a:rPr lang="vi-VN" sz="1800" err="1"/>
              <a:t>stack</a:t>
            </a:r>
            <a:r>
              <a:rPr lang="vi-VN" sz="1800"/>
              <a:t> </a:t>
            </a:r>
            <a:r>
              <a:rPr lang="vi-VN" sz="1800" err="1"/>
              <a:t>and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</a:t>
            </a:r>
            <a:r>
              <a:rPr lang="vi-VN" sz="1800" err="1"/>
              <a:t>it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337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DFS 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</a:p>
        </p:txBody>
      </p:sp>
      <p:pic>
        <p:nvPicPr>
          <p:cNvPr id="4" name="Hình ảnh 4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ADE55919-2C62-6458-5803-4A06190C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44" y="1255718"/>
            <a:ext cx="5685366" cy="189123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05C4DE8-E351-B49B-5BB4-9D8F95844795}"/>
              </a:ext>
            </a:extLst>
          </p:cNvPr>
          <p:cNvSpPr txBox="1"/>
          <p:nvPr/>
        </p:nvSpPr>
        <p:spPr>
          <a:xfrm>
            <a:off x="1542344" y="3394428"/>
            <a:ext cx="58405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After</a:t>
            </a:r>
            <a:r>
              <a:rPr lang="vi-VN" sz="1800"/>
              <a:t>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visit</a:t>
            </a:r>
            <a:r>
              <a:rPr lang="vi-VN" sz="1800"/>
              <a:t> the </a:t>
            </a:r>
            <a:r>
              <a:rPr lang="vi-VN" sz="1800" err="1"/>
              <a:t>last</a:t>
            </a:r>
            <a:r>
              <a:rPr lang="vi-VN" sz="1800"/>
              <a:t> </a:t>
            </a:r>
            <a:r>
              <a:rPr lang="vi-VN" sz="1800" err="1"/>
              <a:t>element</a:t>
            </a:r>
            <a:r>
              <a:rPr lang="vi-VN" sz="1800"/>
              <a:t> 3, </a:t>
            </a:r>
            <a:r>
              <a:rPr lang="vi-VN" sz="1800" err="1"/>
              <a:t>it</a:t>
            </a:r>
            <a:r>
              <a:rPr lang="vi-VN" sz="1800"/>
              <a:t> </a:t>
            </a:r>
            <a:r>
              <a:rPr lang="vi-VN" sz="1800" err="1"/>
              <a:t>doesn't</a:t>
            </a:r>
            <a:r>
              <a:rPr lang="vi-VN" sz="1800"/>
              <a:t> </a:t>
            </a:r>
            <a:r>
              <a:rPr lang="vi-VN" sz="1800" err="1"/>
              <a:t>have</a:t>
            </a:r>
            <a:r>
              <a:rPr lang="vi-VN" sz="1800"/>
              <a:t> </a:t>
            </a:r>
            <a:r>
              <a:rPr lang="vi-VN" sz="1800" err="1"/>
              <a:t>any</a:t>
            </a:r>
            <a:r>
              <a:rPr lang="vi-VN" sz="1800"/>
              <a:t> </a:t>
            </a:r>
            <a:r>
              <a:rPr lang="vi-VN" sz="1800" err="1"/>
              <a:t>unvisited</a:t>
            </a:r>
            <a:r>
              <a:rPr lang="vi-VN" sz="1800"/>
              <a:t> </a:t>
            </a:r>
            <a:r>
              <a:rPr lang="vi-VN" sz="1800" err="1"/>
              <a:t>adjacent</a:t>
            </a:r>
            <a:r>
              <a:rPr lang="vi-VN" sz="1800"/>
              <a:t> </a:t>
            </a:r>
            <a:r>
              <a:rPr lang="vi-VN" sz="1800" err="1"/>
              <a:t>nodes</a:t>
            </a:r>
            <a:r>
              <a:rPr lang="vi-VN" sz="1800"/>
              <a:t>, so </a:t>
            </a:r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have</a:t>
            </a:r>
            <a:r>
              <a:rPr lang="vi-VN" sz="1800"/>
              <a:t> </a:t>
            </a:r>
            <a:r>
              <a:rPr lang="vi-VN" sz="1800" err="1"/>
              <a:t>completed</a:t>
            </a:r>
            <a:r>
              <a:rPr lang="vi-VN" sz="1800"/>
              <a:t> the </a:t>
            </a:r>
            <a:r>
              <a:rPr lang="vi-VN" sz="1800" err="1"/>
              <a:t>Depth</a:t>
            </a:r>
            <a:r>
              <a:rPr lang="vi-VN" sz="1800"/>
              <a:t> </a:t>
            </a:r>
            <a:r>
              <a:rPr lang="vi-VN" sz="1800" err="1"/>
              <a:t>First</a:t>
            </a:r>
            <a:r>
              <a:rPr lang="vi-VN" sz="1800"/>
              <a:t> </a:t>
            </a:r>
            <a:r>
              <a:rPr lang="vi-VN" sz="1800" err="1"/>
              <a:t>Traversal</a:t>
            </a:r>
            <a:r>
              <a:rPr lang="vi-VN" sz="1800"/>
              <a:t> </a:t>
            </a:r>
            <a:r>
              <a:rPr lang="vi-VN" sz="1800" err="1"/>
              <a:t>of</a:t>
            </a:r>
            <a:r>
              <a:rPr lang="vi-VN" sz="1800"/>
              <a:t> the </a:t>
            </a:r>
            <a:r>
              <a:rPr lang="vi-VN" sz="1800" err="1"/>
              <a:t>graph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513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>
                <a:solidFill>
                  <a:srgbClr val="25265E"/>
                </a:solidFill>
              </a:rPr>
              <a:t>DFS </a:t>
            </a:r>
            <a:r>
              <a:rPr lang="vi" sz="1600" b="1" err="1">
                <a:solidFill>
                  <a:srgbClr val="25265E"/>
                </a:solidFill>
              </a:rPr>
              <a:t>Pseudocode</a:t>
            </a:r>
            <a:r>
              <a:rPr lang="vi" sz="1600" b="1">
                <a:solidFill>
                  <a:srgbClr val="25265E"/>
                </a:solidFill>
              </a:rPr>
              <a:t> </a:t>
            </a:r>
            <a:endParaRPr lang="vi-VN" b="1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1AEB4A0-D4CB-0F8F-8D58-922DBFA9E5AA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Nunito"/>
              </a:rPr>
              <a:t>Crawlers in Search Engines</a:t>
            </a:r>
            <a:endParaRPr lang="en-US"/>
          </a:p>
        </p:txBody>
      </p:sp>
      <p:pic>
        <p:nvPicPr>
          <p:cNvPr id="10" name="Hình ảnh 10" descr="Ảnh có chứa văn bản, bức thư&#10;&#10;Mô tả được tự động tạo">
            <a:extLst>
              <a:ext uri="{FF2B5EF4-FFF2-40B4-BE49-F238E27FC236}">
                <a16:creationId xmlns:a16="http://schemas.microsoft.com/office/drawing/2014/main" id="{1C3B2F46-43D2-F683-CFB5-EBF375AE3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21" y="49603"/>
            <a:ext cx="5815011" cy="2829732"/>
          </a:xfrm>
          <a:prstGeom prst="rect">
            <a:avLst/>
          </a:prstGeom>
        </p:spPr>
      </p:pic>
      <p:pic>
        <p:nvPicPr>
          <p:cNvPr id="11" name="Hình ảnh 11" descr="Ảnh có chứa văn bản&#10;&#10;Mô tả được tự động tạo">
            <a:extLst>
              <a:ext uri="{FF2B5EF4-FFF2-40B4-BE49-F238E27FC236}">
                <a16:creationId xmlns:a16="http://schemas.microsoft.com/office/drawing/2014/main" id="{9198C60C-E4C5-0CBA-8384-373244A8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801" y="2615285"/>
            <a:ext cx="5468029" cy="19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1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36039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 err="1">
                <a:solidFill>
                  <a:srgbClr val="25265E"/>
                </a:solidFill>
              </a:rPr>
              <a:t>Complexity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of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Depth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First</a:t>
            </a:r>
            <a:r>
              <a:rPr lang="vi" sz="1600" b="1">
                <a:solidFill>
                  <a:srgbClr val="25265E"/>
                </a:solidFill>
              </a:rPr>
              <a:t> </a:t>
            </a:r>
            <a:r>
              <a:rPr lang="vi" sz="1600" b="1" err="1">
                <a:solidFill>
                  <a:srgbClr val="25265E"/>
                </a:solidFill>
              </a:rPr>
              <a:t>Search</a:t>
            </a:r>
            <a:endParaRPr lang="vi-VN" b="1"/>
          </a:p>
          <a:p>
            <a:endParaRPr lang="vi" sz="1600" b="1">
              <a:solidFill>
                <a:srgbClr val="25265E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4D0A4C8-8F28-08EB-19E2-B208800A7DF4}"/>
              </a:ext>
            </a:extLst>
          </p:cNvPr>
          <p:cNvSpPr txBox="1"/>
          <p:nvPr/>
        </p:nvSpPr>
        <p:spPr>
          <a:xfrm>
            <a:off x="1500011" y="1425928"/>
            <a:ext cx="44153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euclid_circular_a"/>
              </a:rPr>
              <a:t>The time complexity of the DFS algorithm is represented in the form of O(V+E), where V is the number of nodes and E is the number of edges.</a:t>
            </a:r>
          </a:p>
          <a:p>
            <a:r>
              <a:rPr lang="en-US" sz="2000">
                <a:latin typeface="euclid_circular_a"/>
              </a:rPr>
              <a:t>The space complexity of the algorithm is O(V).</a:t>
            </a:r>
          </a:p>
        </p:txBody>
      </p:sp>
    </p:spTree>
    <p:extLst>
      <p:ext uri="{BB962C8B-B14F-4D97-AF65-F5344CB8AC3E}">
        <p14:creationId xmlns:p14="http://schemas.microsoft.com/office/powerpoint/2010/main" val="469589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5" name="Google Shape;133;p19">
            <a:extLst>
              <a:ext uri="{FF2B5EF4-FFF2-40B4-BE49-F238E27FC236}">
                <a16:creationId xmlns:a16="http://schemas.microsoft.com/office/drawing/2014/main" id="{D157A887-4E28-023F-3D64-B14FD1832DB9}"/>
              </a:ext>
            </a:extLst>
          </p:cNvPr>
          <p:cNvSpPr txBox="1">
            <a:spLocks/>
          </p:cNvSpPr>
          <p:nvPr/>
        </p:nvSpPr>
        <p:spPr>
          <a:xfrm>
            <a:off x="908615" y="787772"/>
            <a:ext cx="4489683" cy="4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000" err="1"/>
              <a:t>Advantages</a:t>
            </a:r>
            <a:r>
              <a:rPr lang="vi-VN" sz="2000"/>
              <a:t>/</a:t>
            </a:r>
            <a:r>
              <a:rPr lang="vi-VN" sz="2000" err="1"/>
              <a:t>Disadvantages</a:t>
            </a:r>
            <a:r>
              <a:rPr lang="vi-VN" sz="2000"/>
              <a:t>:</a:t>
            </a:r>
          </a:p>
        </p:txBody>
      </p:sp>
      <p:sp>
        <p:nvSpPr>
          <p:cNvPr id="14" name="Google Shape;134;p19">
            <a:extLst>
              <a:ext uri="{FF2B5EF4-FFF2-40B4-BE49-F238E27FC236}">
                <a16:creationId xmlns:a16="http://schemas.microsoft.com/office/drawing/2014/main" id="{58EAC5A3-A77F-7FEF-34C6-FDE051B6BB16}"/>
              </a:ext>
            </a:extLst>
          </p:cNvPr>
          <p:cNvSpPr txBox="1">
            <a:spLocks/>
          </p:cNvSpPr>
          <p:nvPr/>
        </p:nvSpPr>
        <p:spPr>
          <a:xfrm>
            <a:off x="4621427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dirty="0"/>
              <a:t>Disadvantages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dirty="0"/>
              <a:t>May enter infinite loops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dirty="0"/>
              <a:t>No guarantee of finding a</a:t>
            </a:r>
            <a:r>
              <a:rPr lang="en-US" sz="1800" dirty="0"/>
              <a:t>n optimal</a:t>
            </a:r>
            <a:r>
              <a:rPr lang="vi-VN" sz="1800" dirty="0"/>
              <a:t> solution</a:t>
            </a:r>
            <a:r>
              <a:rPr lang="en-US" sz="1800" dirty="0"/>
              <a:t> if there is more than one solution</a:t>
            </a:r>
            <a:endParaRPr lang="vi-VN" sz="1800" dirty="0"/>
          </a:p>
          <a:p>
            <a:pPr marL="285750" indent="-285750">
              <a:spcBef>
                <a:spcPts val="600"/>
              </a:spcBef>
              <a:buChar char="•"/>
            </a:pPr>
            <a:endParaRPr lang="vi-VN" sz="1800" dirty="0"/>
          </a:p>
        </p:txBody>
      </p:sp>
      <p:sp>
        <p:nvSpPr>
          <p:cNvPr id="15" name="Google Shape;134;p19">
            <a:extLst>
              <a:ext uri="{FF2B5EF4-FFF2-40B4-BE49-F238E27FC236}">
                <a16:creationId xmlns:a16="http://schemas.microsoft.com/office/drawing/2014/main" id="{07E92EB0-C5FE-048B-C647-ECF36BD6197E}"/>
              </a:ext>
            </a:extLst>
          </p:cNvPr>
          <p:cNvSpPr txBox="1">
            <a:spLocks/>
          </p:cNvSpPr>
          <p:nvPr/>
        </p:nvSpPr>
        <p:spPr>
          <a:xfrm>
            <a:off x="947498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err="1"/>
              <a:t>Advantages</a:t>
            </a:r>
            <a:endParaRPr lang="vi-VN" sz="1800" b="1"/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Consumes</a:t>
            </a:r>
            <a:r>
              <a:rPr lang="vi-VN" sz="1800"/>
              <a:t> </a:t>
            </a:r>
            <a:r>
              <a:rPr lang="vi-VN" sz="1800" err="1"/>
              <a:t>less</a:t>
            </a:r>
            <a:r>
              <a:rPr lang="vi-VN" sz="1800"/>
              <a:t> </a:t>
            </a:r>
            <a:r>
              <a:rPr lang="vi-VN" sz="1800" err="1"/>
              <a:t>memory</a:t>
            </a:r>
            <a:r>
              <a:rPr lang="vi-VN" sz="1800"/>
              <a:t> than DFS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It</a:t>
            </a:r>
            <a:r>
              <a:rPr lang="vi-VN" sz="1800"/>
              <a:t> </a:t>
            </a:r>
            <a:r>
              <a:rPr lang="vi-VN" sz="1800" err="1"/>
              <a:t>will</a:t>
            </a:r>
            <a:r>
              <a:rPr lang="vi-VN" sz="1800"/>
              <a:t> </a:t>
            </a:r>
            <a:r>
              <a:rPr lang="vi-VN" sz="1800" err="1"/>
              <a:t>reach</a:t>
            </a:r>
            <a:r>
              <a:rPr lang="vi-VN" sz="1800"/>
              <a:t> </a:t>
            </a:r>
            <a:r>
              <a:rPr lang="vi-VN" sz="1800" err="1"/>
              <a:t>at</a:t>
            </a:r>
            <a:r>
              <a:rPr lang="vi-VN" sz="1800"/>
              <a:t> the </a:t>
            </a:r>
            <a:r>
              <a:rPr lang="vi-VN" sz="1800" err="1"/>
              <a:t>goal</a:t>
            </a:r>
            <a:r>
              <a:rPr lang="vi-VN" sz="1800"/>
              <a:t> </a:t>
            </a:r>
            <a:r>
              <a:rPr lang="vi-VN" sz="1800" err="1"/>
              <a:t>node</a:t>
            </a:r>
            <a:r>
              <a:rPr lang="vi-VN" sz="1800"/>
              <a:t> in a </a:t>
            </a:r>
            <a:r>
              <a:rPr lang="vi-VN" sz="1800" err="1"/>
              <a:t>less</a:t>
            </a:r>
            <a:r>
              <a:rPr lang="vi-VN" sz="1800"/>
              <a:t> </a:t>
            </a:r>
            <a:r>
              <a:rPr lang="vi-VN" sz="1800" err="1"/>
              <a:t>time</a:t>
            </a:r>
            <a:r>
              <a:rPr lang="vi-VN" sz="1800"/>
              <a:t> </a:t>
            </a:r>
            <a:r>
              <a:rPr lang="vi-VN" sz="1800" err="1"/>
              <a:t>period</a:t>
            </a:r>
            <a:r>
              <a:rPr lang="vi-VN" sz="1800"/>
              <a:t> than BFS </a:t>
            </a:r>
            <a:r>
              <a:rPr lang="vi-VN" sz="1800" err="1"/>
              <a:t>if</a:t>
            </a:r>
            <a:r>
              <a:rPr lang="vi-VN" sz="1800"/>
              <a:t> </a:t>
            </a:r>
            <a:r>
              <a:rPr lang="vi-VN" sz="1800" err="1"/>
              <a:t>it</a:t>
            </a:r>
            <a:r>
              <a:rPr lang="vi-VN" sz="1800"/>
              <a:t> </a:t>
            </a:r>
            <a:r>
              <a:rPr lang="vi-VN" sz="1800" err="1"/>
              <a:t>traverses</a:t>
            </a:r>
            <a:r>
              <a:rPr lang="vi-VN" sz="1800"/>
              <a:t> in a </a:t>
            </a:r>
            <a:r>
              <a:rPr lang="vi-VN" sz="1800" err="1"/>
              <a:t>right</a:t>
            </a:r>
            <a:r>
              <a:rPr lang="vi-VN" sz="1800"/>
              <a:t> </a:t>
            </a:r>
            <a:r>
              <a:rPr lang="vi-VN" sz="1800" err="1"/>
              <a:t>path</a:t>
            </a:r>
            <a:r>
              <a:rPr lang="vi-VN" sz="1800"/>
              <a:t>.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Simple</a:t>
            </a:r>
            <a:endParaRPr lang="vi-VN" sz="1800"/>
          </a:p>
        </p:txBody>
      </p:sp>
    </p:spTree>
    <p:extLst>
      <p:ext uri="{BB962C8B-B14F-4D97-AF65-F5344CB8AC3E}">
        <p14:creationId xmlns:p14="http://schemas.microsoft.com/office/powerpoint/2010/main" val="2103213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Shortest-path</a:t>
            </a:r>
            <a:r>
              <a:rPr lang="vi-VN"/>
              <a:t> </a:t>
            </a:r>
            <a:r>
              <a:rPr lang="vi-VN" err="1"/>
              <a:t>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3486758" y="627677"/>
            <a:ext cx="450416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>
                <a:solidFill>
                  <a:srgbClr val="25265E"/>
                </a:solidFill>
              </a:rPr>
              <a:t>Floyd-</a:t>
            </a:r>
            <a:r>
              <a:rPr lang="en-US" sz="2700" b="1" err="1">
                <a:solidFill>
                  <a:srgbClr val="25265E"/>
                </a:solidFill>
              </a:rPr>
              <a:t>Warshall</a:t>
            </a:r>
            <a:r>
              <a:rPr lang="en-US" sz="2700" b="1">
                <a:solidFill>
                  <a:srgbClr val="25265E"/>
                </a:solidFill>
              </a:rPr>
              <a:t> Algorithm</a:t>
            </a:r>
            <a:endParaRPr lang="vi-VN" b="1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436A9E0-2B79-F7F4-5936-147119EF9000}"/>
              </a:ext>
            </a:extLst>
          </p:cNvPr>
          <p:cNvSpPr txBox="1"/>
          <p:nvPr/>
        </p:nvSpPr>
        <p:spPr>
          <a:xfrm>
            <a:off x="1556456" y="1228373"/>
            <a:ext cx="66378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euclid_circular_a"/>
              </a:rPr>
              <a:t>Floyd-</a:t>
            </a:r>
            <a:r>
              <a:rPr lang="en-US" sz="1800" dirty="0" err="1">
                <a:latin typeface="euclid_circular_a"/>
              </a:rPr>
              <a:t>Warshall</a:t>
            </a:r>
            <a:r>
              <a:rPr lang="en-US" sz="1800" dirty="0">
                <a:latin typeface="euclid_circular_a"/>
              </a:rPr>
              <a:t> Algorithm is an algorithm with the main idea of gradually building up all intermediate vertices between vertices </a:t>
            </a:r>
            <a:r>
              <a:rPr lang="en-US" sz="1800" b="1" dirty="0" err="1">
                <a:latin typeface="euclid_circular_a"/>
              </a:rPr>
              <a:t>i</a:t>
            </a:r>
            <a:r>
              <a:rPr lang="en-US" sz="1800" dirty="0">
                <a:latin typeface="euclid_circular_a"/>
              </a:rPr>
              <a:t> and </a:t>
            </a:r>
            <a:r>
              <a:rPr lang="en-US" sz="1800" b="1" dirty="0">
                <a:latin typeface="euclid_circular_a"/>
              </a:rPr>
              <a:t>j</a:t>
            </a:r>
            <a:r>
              <a:rPr lang="en-US" sz="1800" dirty="0">
                <a:latin typeface="euclid_circular_a"/>
              </a:rPr>
              <a:t> to find the optimal path.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725BD60-50D2-F3B5-1FD9-92C159DAA37E}"/>
              </a:ext>
            </a:extLst>
          </p:cNvPr>
          <p:cNvSpPr txBox="1"/>
          <p:nvPr/>
        </p:nvSpPr>
        <p:spPr>
          <a:xfrm>
            <a:off x="1556456" y="2252814"/>
            <a:ext cx="5840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euclid_circular_a"/>
              </a:rPr>
              <a:t>This algorithm follows the dynamic programming approach.</a:t>
            </a:r>
          </a:p>
        </p:txBody>
      </p:sp>
    </p:spTree>
    <p:extLst>
      <p:ext uri="{BB962C8B-B14F-4D97-AF65-F5344CB8AC3E}">
        <p14:creationId xmlns:p14="http://schemas.microsoft.com/office/powerpoint/2010/main" val="154230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0087" y="-407009"/>
            <a:ext cx="5832600" cy="784800"/>
          </a:xfrm>
        </p:spPr>
        <p:txBody>
          <a:bodyPr/>
          <a:lstStyle/>
          <a:p>
            <a:pPr marL="38100" indent="0"/>
            <a:endParaRPr lang="vi-VN" dirty="0"/>
          </a:p>
          <a:p>
            <a:pPr marL="38100" indent="0" algn="r"/>
            <a:r>
              <a:rPr lang="en-US" dirty="0"/>
              <a:t>Shortest-path Finding</a:t>
            </a:r>
            <a:endParaRPr lang="vi-VN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1629614" y="659194"/>
            <a:ext cx="62336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Applications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83FE589-A2F1-8512-457A-788E7EB91382}"/>
              </a:ext>
            </a:extLst>
          </p:cNvPr>
          <p:cNvSpPr txBox="1"/>
          <p:nvPr/>
        </p:nvSpPr>
        <p:spPr>
          <a:xfrm>
            <a:off x="1152915" y="1244270"/>
            <a:ext cx="37632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Flight and Travel Planning</a:t>
            </a:r>
          </a:p>
        </p:txBody>
      </p:sp>
      <p:sp>
        <p:nvSpPr>
          <p:cNvPr id="2" name="Hộp Văn bản 5">
            <a:extLst>
              <a:ext uri="{FF2B5EF4-FFF2-40B4-BE49-F238E27FC236}">
                <a16:creationId xmlns:a16="http://schemas.microsoft.com/office/drawing/2014/main" id="{BF16BFA2-7F1A-6CAB-30AA-51D4AC33388B}"/>
              </a:ext>
            </a:extLst>
          </p:cNvPr>
          <p:cNvSpPr txBox="1"/>
          <p:nvPr/>
        </p:nvSpPr>
        <p:spPr>
          <a:xfrm>
            <a:off x="5294273" y="1182414"/>
            <a:ext cx="29984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Supply Chain Management</a:t>
            </a:r>
          </a:p>
        </p:txBody>
      </p:sp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74C23B6F-AD05-15CA-20F1-5008DEBE1A50}"/>
              </a:ext>
            </a:extLst>
          </p:cNvPr>
          <p:cNvSpPr txBox="1"/>
          <p:nvPr/>
        </p:nvSpPr>
        <p:spPr>
          <a:xfrm>
            <a:off x="3412666" y="3141026"/>
            <a:ext cx="37632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Urban Planning	</a:t>
            </a:r>
          </a:p>
        </p:txBody>
      </p:sp>
      <p:pic>
        <p:nvPicPr>
          <p:cNvPr id="2050" name="Picture 2" descr="1,200+ Flight Path Stock Photos, Pictures &amp; Royalty-Free Images - iStock | Flight  path map, Flight path vector, Flight path graphic">
            <a:extLst>
              <a:ext uri="{FF2B5EF4-FFF2-40B4-BE49-F238E27FC236}">
                <a16:creationId xmlns:a16="http://schemas.microsoft.com/office/drawing/2014/main" id="{67820BEE-2EE8-C78D-4F5C-B06BCEF9C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31" y="1623497"/>
            <a:ext cx="1971796" cy="135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ản lí chuỗi cung ứng (Supply Chain Management - SCM) là gì?">
            <a:extLst>
              <a:ext uri="{FF2B5EF4-FFF2-40B4-BE49-F238E27FC236}">
                <a16:creationId xmlns:a16="http://schemas.microsoft.com/office/drawing/2014/main" id="{D343CDD1-5A17-E65E-E369-A945D71A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363" y="1561958"/>
            <a:ext cx="1580975" cy="141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Tale of Three Friends: Urban planning and why it matters for Polish  development">
            <a:extLst>
              <a:ext uri="{FF2B5EF4-FFF2-40B4-BE49-F238E27FC236}">
                <a16:creationId xmlns:a16="http://schemas.microsoft.com/office/drawing/2014/main" id="{8BB466E5-EFC8-8FBB-59D4-3B0D8492A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477" y="3541436"/>
            <a:ext cx="2373045" cy="13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2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Shortest-path</a:t>
            </a:r>
            <a:r>
              <a:rPr lang="vi-VN"/>
              <a:t> </a:t>
            </a:r>
            <a:r>
              <a:rPr lang="vi-VN" err="1"/>
              <a:t>Algorithms</a:t>
            </a:r>
          </a:p>
        </p:txBody>
      </p:sp>
      <p:pic>
        <p:nvPicPr>
          <p:cNvPr id="2" name="Hình ảnh 3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6C60962F-BA0D-F39A-FD35-1FE945432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410" y="944181"/>
            <a:ext cx="5100637" cy="2479531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6BCCA4D-2BB5-F566-72E2-498C1E184194}"/>
              </a:ext>
            </a:extLst>
          </p:cNvPr>
          <p:cNvSpPr txBox="1"/>
          <p:nvPr/>
        </p:nvSpPr>
        <p:spPr>
          <a:xfrm>
            <a:off x="1842206" y="3742796"/>
            <a:ext cx="5993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euclid_circular_a"/>
              </a:rPr>
              <a:t>If m[a][c] + m[c][b] &gt; m[a][b] =&gt; It’s better to go through </a:t>
            </a:r>
            <a:r>
              <a:rPr lang="en-US" sz="1800" b="1">
                <a:latin typeface="euclid_circular_a"/>
              </a:rPr>
              <a:t>c</a:t>
            </a:r>
            <a:r>
              <a:rPr lang="en-US" sz="1800">
                <a:latin typeface="euclid_circular_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3650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Shortest-path</a:t>
            </a:r>
            <a:r>
              <a:rPr lang="vi-VN"/>
              <a:t> </a:t>
            </a:r>
            <a:r>
              <a:rPr lang="vi-VN" err="1"/>
              <a:t>Algorithms</a:t>
            </a:r>
          </a:p>
        </p:txBody>
      </p:sp>
      <p:pic>
        <p:nvPicPr>
          <p:cNvPr id="2" name="Hình ảnh 3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7717E33-892E-B49F-960B-0FD86A43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16" y="1069153"/>
            <a:ext cx="5110842" cy="3015398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320D927-3FFB-8FFD-9ECC-36B4566236E8}"/>
              </a:ext>
            </a:extLst>
          </p:cNvPr>
          <p:cNvSpPr txBox="1"/>
          <p:nvPr/>
        </p:nvSpPr>
        <p:spPr>
          <a:xfrm>
            <a:off x="2750483" y="4293886"/>
            <a:ext cx="5993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latin typeface="euclid_circular_a"/>
              </a:rPr>
              <a:t>dp</a:t>
            </a:r>
            <a:r>
              <a:rPr lang="en-US" sz="1800" b="1">
                <a:latin typeface="euclid_circular_a"/>
              </a:rPr>
              <a:t>[</a:t>
            </a:r>
            <a:r>
              <a:rPr lang="en-US" sz="1800" b="1" err="1">
                <a:latin typeface="euclid_circular_a"/>
              </a:rPr>
              <a:t>i</a:t>
            </a:r>
            <a:r>
              <a:rPr lang="en-US" sz="1800" b="1">
                <a:latin typeface="euclid_circular_a"/>
              </a:rPr>
              <a:t>][j] = </a:t>
            </a:r>
            <a:r>
              <a:rPr lang="en-US" sz="1800" b="1">
                <a:solidFill>
                  <a:srgbClr val="FF0000"/>
                </a:solidFill>
                <a:latin typeface="euclid_circular_a"/>
              </a:rPr>
              <a:t>min</a:t>
            </a:r>
            <a:r>
              <a:rPr lang="en-US" sz="1800" b="1">
                <a:latin typeface="euclid_circular_a"/>
              </a:rPr>
              <a:t>(</a:t>
            </a:r>
            <a:r>
              <a:rPr lang="en-US" sz="1800" b="1" err="1"/>
              <a:t>dp</a:t>
            </a:r>
            <a:r>
              <a:rPr lang="en-US" sz="1800" b="1"/>
              <a:t>[</a:t>
            </a:r>
            <a:r>
              <a:rPr lang="en-US" sz="1800" b="1" err="1"/>
              <a:t>i</a:t>
            </a:r>
            <a:r>
              <a:rPr lang="en-US" sz="1800" b="1"/>
              <a:t>][j], </a:t>
            </a:r>
            <a:r>
              <a:rPr lang="en-US" sz="1800" b="1" err="1"/>
              <a:t>dp</a:t>
            </a:r>
            <a:r>
              <a:rPr lang="en-US" sz="1800" b="1"/>
              <a:t>[</a:t>
            </a:r>
            <a:r>
              <a:rPr lang="en-US" sz="1800" b="1" err="1"/>
              <a:t>i</a:t>
            </a:r>
            <a:r>
              <a:rPr lang="en-US" sz="1800" b="1"/>
              <a:t>][k] + </a:t>
            </a:r>
            <a:r>
              <a:rPr lang="en-US" sz="1800" b="1" err="1"/>
              <a:t>dp</a:t>
            </a:r>
            <a:r>
              <a:rPr lang="en-US" sz="1800" b="1"/>
              <a:t>[k][j])</a:t>
            </a:r>
            <a:endParaRPr lang="en-US" sz="1800" b="1">
              <a:latin typeface="euclid_circular_a"/>
            </a:endParaRPr>
          </a:p>
        </p:txBody>
      </p:sp>
    </p:spTree>
    <p:extLst>
      <p:ext uri="{BB962C8B-B14F-4D97-AF65-F5344CB8AC3E}">
        <p14:creationId xmlns:p14="http://schemas.microsoft.com/office/powerpoint/2010/main" val="396731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C34127E-5B4C-F733-176B-9864FFD5E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914" y="116850"/>
            <a:ext cx="5832600" cy="784800"/>
          </a:xfrm>
        </p:spPr>
        <p:txBody>
          <a:bodyPr/>
          <a:lstStyle/>
          <a:p>
            <a:pPr marL="38100" indent="0"/>
            <a:r>
              <a:rPr lang="en-US" dirty="0"/>
              <a:t>Why graph?</a:t>
            </a:r>
            <a:endParaRPr lang="vi-VN" dirty="0"/>
          </a:p>
          <a:p>
            <a:pPr marL="38100" indent="0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2EB29E-039D-2423-38A8-943E5A3972BE}"/>
              </a:ext>
            </a:extLst>
          </p:cNvPr>
          <p:cNvSpPr txBox="1"/>
          <p:nvPr/>
        </p:nvSpPr>
        <p:spPr>
          <a:xfrm>
            <a:off x="1148597" y="901650"/>
            <a:ext cx="7224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>
              <a:latin typeface="Verdana"/>
              <a:ea typeface="Verdana"/>
            </a:endParaRPr>
          </a:p>
          <a:p>
            <a:pPr algn="l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A7F2BED-7426-8C27-E5B3-BDAC3C1B4BCA}"/>
              </a:ext>
            </a:extLst>
          </p:cNvPr>
          <p:cNvSpPr txBox="1"/>
          <p:nvPr/>
        </p:nvSpPr>
        <p:spPr>
          <a:xfrm>
            <a:off x="1872489" y="1194037"/>
            <a:ext cx="539902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 dirty="0"/>
              <a:t>“Many real-world situations can conveniently be described by means of a diagram consisting of a set of points together with lines joining certain pairs of these points.”</a:t>
            </a:r>
          </a:p>
          <a:p>
            <a:pPr algn="r"/>
            <a:r>
              <a:rPr lang="en-US" sz="1600" dirty="0"/>
              <a:t>- J. A. </a:t>
            </a:r>
            <a:r>
              <a:rPr lang="en-US" sz="1600" dirty="0" err="1"/>
              <a:t>Bondy</a:t>
            </a:r>
            <a:r>
              <a:rPr lang="en-US" sz="1600" dirty="0"/>
              <a:t> and U. S. R. Murty, Graph Theory With Applications</a:t>
            </a:r>
            <a:endParaRPr lang="vi-VN" sz="1600" dirty="0"/>
          </a:p>
        </p:txBody>
      </p:sp>
      <p:sp>
        <p:nvSpPr>
          <p:cNvPr id="2" name="Hộp Văn bản 7">
            <a:extLst>
              <a:ext uri="{FF2B5EF4-FFF2-40B4-BE49-F238E27FC236}">
                <a16:creationId xmlns:a16="http://schemas.microsoft.com/office/drawing/2014/main" id="{0F2C5489-3A27-AC57-18FF-7952AE10B097}"/>
              </a:ext>
            </a:extLst>
          </p:cNvPr>
          <p:cNvSpPr txBox="1"/>
          <p:nvPr/>
        </p:nvSpPr>
        <p:spPr>
          <a:xfrm>
            <a:off x="2103350" y="3056084"/>
            <a:ext cx="531489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Human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Transportation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Recommendation Systems</a:t>
            </a:r>
          </a:p>
          <a:p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408141091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Shortest-path</a:t>
            </a:r>
            <a:r>
              <a:rPr lang="vi-VN"/>
              <a:t> </a:t>
            </a:r>
            <a:r>
              <a:rPr lang="vi-VN" err="1"/>
              <a:t>Algorithms</a:t>
            </a:r>
          </a:p>
        </p:txBody>
      </p:sp>
      <p:pic>
        <p:nvPicPr>
          <p:cNvPr id="7" name="Hình ảnh 7">
            <a:extLst>
              <a:ext uri="{FF2B5EF4-FFF2-40B4-BE49-F238E27FC236}">
                <a16:creationId xmlns:a16="http://schemas.microsoft.com/office/drawing/2014/main" id="{2E6BD254-2096-2AB7-3A64-3307563DB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18" y="1251286"/>
            <a:ext cx="6121172" cy="26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6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r>
              <a:rPr lang="vi-VN" err="1"/>
              <a:t>Shortest-path</a:t>
            </a:r>
            <a:r>
              <a:rPr lang="vi-VN"/>
              <a:t> </a:t>
            </a:r>
            <a:r>
              <a:rPr lang="vi-VN" err="1"/>
              <a:t>Algorithms</a:t>
            </a:r>
          </a:p>
          <a:p>
            <a:pPr marL="38100" indent="0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>
                <a:solidFill>
                  <a:srgbClr val="25265E"/>
                </a:solidFill>
              </a:rPr>
              <a:t>FWA </a:t>
            </a:r>
            <a:r>
              <a:rPr lang="vi" sz="1600" b="1" err="1">
                <a:solidFill>
                  <a:srgbClr val="25265E"/>
                </a:solidFill>
              </a:rPr>
              <a:t>Pseudocode</a:t>
            </a:r>
            <a:r>
              <a:rPr lang="vi" sz="1600" b="1">
                <a:solidFill>
                  <a:srgbClr val="25265E"/>
                </a:solidFill>
              </a:rPr>
              <a:t> </a:t>
            </a:r>
            <a:endParaRPr lang="vi-VN" b="1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68D8D6C-FC48-66C8-4640-8A79B233D60F}"/>
              </a:ext>
            </a:extLst>
          </p:cNvPr>
          <p:cNvSpPr txBox="1"/>
          <p:nvPr/>
        </p:nvSpPr>
        <p:spPr>
          <a:xfrm>
            <a:off x="1443567" y="1284817"/>
            <a:ext cx="23269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600"/>
          </a:p>
        </p:txBody>
      </p:sp>
      <p:pic>
        <p:nvPicPr>
          <p:cNvPr id="7" name="Hình ảnh 8" descr="Ảnh có chứa văn bản&#10;&#10;Mô tả được tự động tạo">
            <a:extLst>
              <a:ext uri="{FF2B5EF4-FFF2-40B4-BE49-F238E27FC236}">
                <a16:creationId xmlns:a16="http://schemas.microsoft.com/office/drawing/2014/main" id="{8A3CA27F-6409-B865-E3D8-06AB128A5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95" y="813459"/>
            <a:ext cx="6080350" cy="43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6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D47414C-29F8-4714-0BA8-B2851F566577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13FC206-4942-C387-3CA2-56CD2D91BC1D}"/>
              </a:ext>
            </a:extLst>
          </p:cNvPr>
          <p:cNvSpPr txBox="1"/>
          <p:nvPr/>
        </p:nvSpPr>
        <p:spPr>
          <a:xfrm>
            <a:off x="1549400" y="8403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FWA Pseudocode </a:t>
            </a:r>
            <a:endParaRPr lang="vi-VN"/>
          </a:p>
        </p:txBody>
      </p:sp>
      <p:pic>
        <p:nvPicPr>
          <p:cNvPr id="7" name="Hình ảnh 9" descr="Ảnh có chứa văn bản&#10;&#10;Mô tả được tự động tạo">
            <a:extLst>
              <a:ext uri="{FF2B5EF4-FFF2-40B4-BE49-F238E27FC236}">
                <a16:creationId xmlns:a16="http://schemas.microsoft.com/office/drawing/2014/main" id="{DBAB1972-DC30-7960-5682-F7F6C3DD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159" y="887703"/>
            <a:ext cx="6070145" cy="39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8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D47414C-29F8-4714-0BA8-B2851F566577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13FC206-4942-C387-3CA2-56CD2D91BC1D}"/>
              </a:ext>
            </a:extLst>
          </p:cNvPr>
          <p:cNvSpPr txBox="1"/>
          <p:nvPr/>
        </p:nvSpPr>
        <p:spPr>
          <a:xfrm>
            <a:off x="1549400" y="8403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FWA Pseudocode </a:t>
            </a:r>
            <a:endParaRPr lang="vi-VN"/>
          </a:p>
        </p:txBody>
      </p:sp>
      <p:pic>
        <p:nvPicPr>
          <p:cNvPr id="7" name="Hình ảnh 7" descr="Ảnh có chứa văn bản&#10;&#10;Mô tả được tự động tạo">
            <a:extLst>
              <a:ext uri="{FF2B5EF4-FFF2-40B4-BE49-F238E27FC236}">
                <a16:creationId xmlns:a16="http://schemas.microsoft.com/office/drawing/2014/main" id="{CE57A848-9E1E-73F4-3FE9-AB240CEF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32" y="574042"/>
            <a:ext cx="6059940" cy="4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15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D47414C-29F8-4714-0BA8-B2851F566577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13FC206-4942-C387-3CA2-56CD2D91BC1D}"/>
              </a:ext>
            </a:extLst>
          </p:cNvPr>
          <p:cNvSpPr txBox="1"/>
          <p:nvPr/>
        </p:nvSpPr>
        <p:spPr>
          <a:xfrm>
            <a:off x="1549400" y="8403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FWA Pseudocode </a:t>
            </a:r>
            <a:endParaRPr lang="vi-VN"/>
          </a:p>
        </p:txBody>
      </p:sp>
      <p:pic>
        <p:nvPicPr>
          <p:cNvPr id="4" name="Hình ảnh 6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B14D3415-7D0A-376C-9766-4571640F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70" y="695382"/>
            <a:ext cx="5682342" cy="430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2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D47414C-29F8-4714-0BA8-B2851F566577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13FC206-4942-C387-3CA2-56CD2D91BC1D}"/>
              </a:ext>
            </a:extLst>
          </p:cNvPr>
          <p:cNvSpPr txBox="1"/>
          <p:nvPr/>
        </p:nvSpPr>
        <p:spPr>
          <a:xfrm>
            <a:off x="1549400" y="8403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FWA Pseudocode </a:t>
            </a:r>
            <a:endParaRPr lang="vi-VN"/>
          </a:p>
        </p:txBody>
      </p:sp>
      <p:pic>
        <p:nvPicPr>
          <p:cNvPr id="6" name="Hình ảnh 6">
            <a:extLst>
              <a:ext uri="{FF2B5EF4-FFF2-40B4-BE49-F238E27FC236}">
                <a16:creationId xmlns:a16="http://schemas.microsoft.com/office/drawing/2014/main" id="{FBB2E835-5A92-F69F-2A5E-05E516FA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32" y="806975"/>
            <a:ext cx="6121172" cy="40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9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D47414C-29F8-4714-0BA8-B2851F566577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13FC206-4942-C387-3CA2-56CD2D91BC1D}"/>
              </a:ext>
            </a:extLst>
          </p:cNvPr>
          <p:cNvSpPr txBox="1"/>
          <p:nvPr/>
        </p:nvSpPr>
        <p:spPr>
          <a:xfrm>
            <a:off x="1549400" y="8403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>
                <a:solidFill>
                  <a:srgbClr val="25265E"/>
                </a:solidFill>
              </a:rPr>
              <a:t>FWA Pseudocode </a:t>
            </a:r>
            <a:endParaRPr lang="vi-VN"/>
          </a:p>
        </p:txBody>
      </p:sp>
      <p:pic>
        <p:nvPicPr>
          <p:cNvPr id="4" name="Hình ảnh 6" descr="Ảnh có chứa văn bản&#10;&#10;Mô tả được tự động tạo">
            <a:extLst>
              <a:ext uri="{FF2B5EF4-FFF2-40B4-BE49-F238E27FC236}">
                <a16:creationId xmlns:a16="http://schemas.microsoft.com/office/drawing/2014/main" id="{EAB0290E-6804-FFAC-4938-D1E63C92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9" y="676433"/>
            <a:ext cx="7896905" cy="42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39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047369E-244F-BFF4-2611-865857E114F3}"/>
              </a:ext>
            </a:extLst>
          </p:cNvPr>
          <p:cNvSpPr txBox="1"/>
          <p:nvPr/>
        </p:nvSpPr>
        <p:spPr>
          <a:xfrm>
            <a:off x="1605844" y="1284817"/>
            <a:ext cx="627803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Floyd-</a:t>
            </a:r>
            <a:r>
              <a:rPr lang="en-US" sz="2000" b="1" dirty="0" err="1">
                <a:solidFill>
                  <a:srgbClr val="25265E"/>
                </a:solidFill>
                <a:latin typeface="euclid_circular_a"/>
              </a:rPr>
              <a:t>Warshall</a:t>
            </a:r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 Algorithm's Complexity</a:t>
            </a:r>
          </a:p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Time Complexity</a:t>
            </a:r>
          </a:p>
          <a:p>
            <a:r>
              <a:rPr lang="en-US" sz="2000" dirty="0">
                <a:latin typeface="euclid_circular_a"/>
              </a:rPr>
              <a:t>There are three loops, each loop has constant complexities. So, the time complexity of the Floyd-</a:t>
            </a:r>
            <a:r>
              <a:rPr lang="en-US" sz="2000" dirty="0" err="1">
                <a:latin typeface="euclid_circular_a"/>
              </a:rPr>
              <a:t>Warshall</a:t>
            </a:r>
            <a:r>
              <a:rPr lang="en-US" sz="2000" dirty="0">
                <a:latin typeface="euclid_circular_a"/>
              </a:rPr>
              <a:t> algorithm is O(V^3).</a:t>
            </a:r>
          </a:p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Space Complexity</a:t>
            </a:r>
          </a:p>
          <a:p>
            <a:r>
              <a:rPr lang="en-US" sz="2000" dirty="0">
                <a:latin typeface="euclid_circular_a"/>
              </a:rPr>
              <a:t>The space complexity of the Floyd-</a:t>
            </a:r>
            <a:r>
              <a:rPr lang="en-US" sz="2000" dirty="0" err="1">
                <a:latin typeface="euclid_circular_a"/>
              </a:rPr>
              <a:t>Warshall</a:t>
            </a:r>
            <a:r>
              <a:rPr lang="en-US" sz="2000" dirty="0">
                <a:latin typeface="euclid_circular_a"/>
              </a:rPr>
              <a:t> algorithm is O(V^2).</a:t>
            </a:r>
          </a:p>
        </p:txBody>
      </p:sp>
    </p:spTree>
    <p:extLst>
      <p:ext uri="{BB962C8B-B14F-4D97-AF65-F5344CB8AC3E}">
        <p14:creationId xmlns:p14="http://schemas.microsoft.com/office/powerpoint/2010/main" val="114556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Google Shape;133;p19">
            <a:extLst>
              <a:ext uri="{FF2B5EF4-FFF2-40B4-BE49-F238E27FC236}">
                <a16:creationId xmlns:a16="http://schemas.microsoft.com/office/drawing/2014/main" id="{D157A887-4E28-023F-3D64-B14FD1832DB9}"/>
              </a:ext>
            </a:extLst>
          </p:cNvPr>
          <p:cNvSpPr txBox="1">
            <a:spLocks/>
          </p:cNvSpPr>
          <p:nvPr/>
        </p:nvSpPr>
        <p:spPr>
          <a:xfrm>
            <a:off x="908615" y="787772"/>
            <a:ext cx="4489683" cy="4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000" err="1"/>
              <a:t>Advantages</a:t>
            </a:r>
            <a:r>
              <a:rPr lang="vi-VN" sz="2000"/>
              <a:t>/</a:t>
            </a:r>
            <a:r>
              <a:rPr lang="vi-VN" sz="2000" err="1"/>
              <a:t>Disadvantages</a:t>
            </a:r>
            <a:r>
              <a:rPr lang="vi-VN" sz="2000"/>
              <a:t>:</a:t>
            </a:r>
          </a:p>
        </p:txBody>
      </p:sp>
      <p:sp>
        <p:nvSpPr>
          <p:cNvPr id="14" name="Google Shape;134;p19">
            <a:extLst>
              <a:ext uri="{FF2B5EF4-FFF2-40B4-BE49-F238E27FC236}">
                <a16:creationId xmlns:a16="http://schemas.microsoft.com/office/drawing/2014/main" id="{58EAC5A3-A77F-7FEF-34C6-FDE051B6BB16}"/>
              </a:ext>
            </a:extLst>
          </p:cNvPr>
          <p:cNvSpPr txBox="1">
            <a:spLocks/>
          </p:cNvSpPr>
          <p:nvPr/>
        </p:nvSpPr>
        <p:spPr>
          <a:xfrm>
            <a:off x="4621427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err="1"/>
              <a:t>Disadvantages</a:t>
            </a:r>
            <a:endParaRPr lang="vi-VN" sz="1800" b="1"/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Inefficient</a:t>
            </a:r>
            <a:r>
              <a:rPr lang="vi-VN" sz="1800"/>
              <a:t> </a:t>
            </a:r>
            <a:r>
              <a:rPr lang="vi-VN" sz="1800" err="1"/>
              <a:t>for</a:t>
            </a:r>
            <a:r>
              <a:rPr lang="vi-VN" sz="1800"/>
              <a:t> </a:t>
            </a:r>
            <a:r>
              <a:rPr lang="vi-VN" sz="1800" err="1"/>
              <a:t>large</a:t>
            </a:r>
            <a:r>
              <a:rPr lang="vi-VN" sz="1800"/>
              <a:t> </a:t>
            </a:r>
            <a:r>
              <a:rPr lang="vi-VN" sz="1800" err="1"/>
              <a:t>graphs</a:t>
            </a:r>
            <a:endParaRPr lang="vi-VN" sz="1800"/>
          </a:p>
          <a:p>
            <a:pPr marL="285750" indent="-285750">
              <a:spcBef>
                <a:spcPts val="600"/>
              </a:spcBef>
              <a:buChar char="•"/>
            </a:pPr>
            <a:endParaRPr lang="vi-VN" sz="1800"/>
          </a:p>
        </p:txBody>
      </p:sp>
      <p:sp>
        <p:nvSpPr>
          <p:cNvPr id="15" name="Google Shape;134;p19">
            <a:extLst>
              <a:ext uri="{FF2B5EF4-FFF2-40B4-BE49-F238E27FC236}">
                <a16:creationId xmlns:a16="http://schemas.microsoft.com/office/drawing/2014/main" id="{07E92EB0-C5FE-048B-C647-ECF36BD6197E}"/>
              </a:ext>
            </a:extLst>
          </p:cNvPr>
          <p:cNvSpPr txBox="1">
            <a:spLocks/>
          </p:cNvSpPr>
          <p:nvPr/>
        </p:nvSpPr>
        <p:spPr>
          <a:xfrm>
            <a:off x="947498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err="1"/>
              <a:t>Advantages</a:t>
            </a:r>
            <a:endParaRPr lang="vi-VN" sz="1800" b="1"/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Simple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Versatile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vi-VN" sz="1800" err="1"/>
              <a:t>Efficient</a:t>
            </a:r>
            <a:r>
              <a:rPr lang="vi-VN" sz="1800"/>
              <a:t> </a:t>
            </a:r>
            <a:r>
              <a:rPr lang="vi-VN" sz="1800" err="1"/>
              <a:t>for</a:t>
            </a:r>
            <a:r>
              <a:rPr lang="vi-VN" sz="1800"/>
              <a:t> </a:t>
            </a:r>
            <a:r>
              <a:rPr lang="vi-VN" sz="1800" err="1"/>
              <a:t>small</a:t>
            </a:r>
            <a:r>
              <a:rPr lang="vi-VN" sz="1800"/>
              <a:t> </a:t>
            </a:r>
            <a:r>
              <a:rPr lang="vi-VN" sz="1800" err="1"/>
              <a:t>graphs</a:t>
            </a:r>
            <a:endParaRPr lang="vi-VN" sz="1800"/>
          </a:p>
        </p:txBody>
      </p:sp>
    </p:spTree>
    <p:extLst>
      <p:ext uri="{BB962C8B-B14F-4D97-AF65-F5344CB8AC3E}">
        <p14:creationId xmlns:p14="http://schemas.microsoft.com/office/powerpoint/2010/main" val="1172060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0087" y="-407009"/>
            <a:ext cx="5832600" cy="784800"/>
          </a:xfrm>
        </p:spPr>
        <p:txBody>
          <a:bodyPr/>
          <a:lstStyle/>
          <a:p>
            <a:pPr marL="38100" indent="0"/>
            <a:endParaRPr lang="vi-VN" dirty="0"/>
          </a:p>
          <a:p>
            <a:pPr marL="38100" indent="0" algn="r"/>
            <a:r>
              <a:rPr lang="en-US" dirty="0"/>
              <a:t>Topological Sorting</a:t>
            </a:r>
            <a:endParaRPr lang="vi-VN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1629614" y="659194"/>
            <a:ext cx="62336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Applications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83FE589-A2F1-8512-457A-788E7EB91382}"/>
              </a:ext>
            </a:extLst>
          </p:cNvPr>
          <p:cNvSpPr txBox="1"/>
          <p:nvPr/>
        </p:nvSpPr>
        <p:spPr>
          <a:xfrm>
            <a:off x="1386031" y="1244270"/>
            <a:ext cx="37632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Course Prerequisites</a:t>
            </a:r>
          </a:p>
        </p:txBody>
      </p:sp>
      <p:sp>
        <p:nvSpPr>
          <p:cNvPr id="2" name="Hộp Văn bản 5">
            <a:extLst>
              <a:ext uri="{FF2B5EF4-FFF2-40B4-BE49-F238E27FC236}">
                <a16:creationId xmlns:a16="http://schemas.microsoft.com/office/drawing/2014/main" id="{BF16BFA2-7F1A-6CAB-30AA-51D4AC33388B}"/>
              </a:ext>
            </a:extLst>
          </p:cNvPr>
          <p:cNvSpPr txBox="1"/>
          <p:nvPr/>
        </p:nvSpPr>
        <p:spPr>
          <a:xfrm>
            <a:off x="5294273" y="1182414"/>
            <a:ext cx="29984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Software Dependencies</a:t>
            </a:r>
          </a:p>
        </p:txBody>
      </p:sp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74C23B6F-AD05-15CA-20F1-5008DEBE1A50}"/>
              </a:ext>
            </a:extLst>
          </p:cNvPr>
          <p:cNvSpPr txBox="1"/>
          <p:nvPr/>
        </p:nvSpPr>
        <p:spPr>
          <a:xfrm>
            <a:off x="3412666" y="3141026"/>
            <a:ext cx="37632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Dataflow Analysis	</a:t>
            </a:r>
          </a:p>
        </p:txBody>
      </p:sp>
      <p:pic>
        <p:nvPicPr>
          <p:cNvPr id="3074" name="Picture 2" descr="Course Prerequisite Graph | Millersville University">
            <a:extLst>
              <a:ext uri="{FF2B5EF4-FFF2-40B4-BE49-F238E27FC236}">
                <a16:creationId xmlns:a16="http://schemas.microsoft.com/office/drawing/2014/main" id="{6F1D6F67-D873-2E38-37F1-2277FDC6B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62" y="1644680"/>
            <a:ext cx="1799695" cy="133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gorithm - Interview question about dependency management - Stack Overflow">
            <a:extLst>
              <a:ext uri="{FF2B5EF4-FFF2-40B4-BE49-F238E27FC236}">
                <a16:creationId xmlns:a16="http://schemas.microsoft.com/office/drawing/2014/main" id="{EA2578F7-D405-8806-D7A0-213DCDB0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522" y="1763135"/>
            <a:ext cx="1800805" cy="103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data flow analysis (DFA) and prototype design pilot study of official |  Download Scientific Diagram">
            <a:extLst>
              <a:ext uri="{FF2B5EF4-FFF2-40B4-BE49-F238E27FC236}">
                <a16:creationId xmlns:a16="http://schemas.microsoft.com/office/drawing/2014/main" id="{10C96CD7-3544-EB47-D877-8C7C440F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310" y="3479580"/>
            <a:ext cx="1973379" cy="15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05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C34127E-5B4C-F733-176B-9864FFD5E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5998" y="0"/>
            <a:ext cx="5832600" cy="784800"/>
          </a:xfrm>
        </p:spPr>
        <p:txBody>
          <a:bodyPr/>
          <a:lstStyle/>
          <a:p>
            <a:pPr marL="38100" indent="0"/>
            <a:r>
              <a:rPr lang="vi-VN" err="1"/>
              <a:t>Graph</a:t>
            </a:r>
            <a:endParaRPr lang="vi-VN"/>
          </a:p>
          <a:p>
            <a:pPr marL="38100" indent="0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2EB29E-039D-2423-38A8-943E5A3972BE}"/>
              </a:ext>
            </a:extLst>
          </p:cNvPr>
          <p:cNvSpPr txBox="1"/>
          <p:nvPr/>
        </p:nvSpPr>
        <p:spPr>
          <a:xfrm>
            <a:off x="1148597" y="901650"/>
            <a:ext cx="7224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>
              <a:latin typeface="Verdana"/>
              <a:ea typeface="Verdana"/>
            </a:endParaRPr>
          </a:p>
          <a:p>
            <a:pPr algn="l"/>
            <a:endParaRPr lang="vi-VN"/>
          </a:p>
        </p:txBody>
      </p:sp>
      <p:pic>
        <p:nvPicPr>
          <p:cNvPr id="7" name="Hình ảnh 7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26DF9EDB-EA7E-1E2E-3C0C-D239A31E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67" y="720118"/>
            <a:ext cx="3611032" cy="3879653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A7F2BED-7426-8C27-E5B3-BDAC3C1B4BCA}"/>
              </a:ext>
            </a:extLst>
          </p:cNvPr>
          <p:cNvSpPr txBox="1"/>
          <p:nvPr/>
        </p:nvSpPr>
        <p:spPr>
          <a:xfrm>
            <a:off x="1354666" y="1015999"/>
            <a:ext cx="324555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dirty="0">
                <a:latin typeface="Source Sans Pro"/>
              </a:rPr>
              <a:t>Graph data structure consists of a finite set of vertices or nodes.</a:t>
            </a:r>
            <a:endParaRPr lang="vi-VN" dirty="0"/>
          </a:p>
          <a:p>
            <a:endParaRPr lang="vi-VN" sz="2000" dirty="0">
              <a:latin typeface="Source Sans Pro"/>
            </a:endParaRPr>
          </a:p>
          <a:p>
            <a:r>
              <a:rPr lang="vi-VN" sz="2000" dirty="0">
                <a:latin typeface="Source Sans Pro"/>
              </a:rPr>
              <a:t>The interconnected objects are represented by points termed as vertices, and the links that connect the vertices are called edges.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8147924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1283929" y="791226"/>
            <a:ext cx="4932793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 dirty="0">
                <a:solidFill>
                  <a:srgbClr val="25265E"/>
                </a:solidFill>
              </a:rPr>
              <a:t>Definition: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9F3E348-2420-EC4C-6157-38739CBDF741}"/>
              </a:ext>
            </a:extLst>
          </p:cNvPr>
          <p:cNvSpPr txBox="1"/>
          <p:nvPr/>
        </p:nvSpPr>
        <p:spPr>
          <a:xfrm>
            <a:off x="1283928" y="1299057"/>
            <a:ext cx="74077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Sorting topologically means sorting so that for every directed edge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</a:rPr>
              <a:t>uv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, vertex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u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comes before vertex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v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in the ordering.</a:t>
            </a:r>
            <a:endParaRPr lang="vi-VN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Hộp Văn bản 4">
            <a:extLst>
              <a:ext uri="{FF2B5EF4-FFF2-40B4-BE49-F238E27FC236}">
                <a16:creationId xmlns:a16="http://schemas.microsoft.com/office/drawing/2014/main" id="{9A609FAD-11D7-3784-8A19-D8BC85F01A13}"/>
              </a:ext>
            </a:extLst>
          </p:cNvPr>
          <p:cNvSpPr txBox="1"/>
          <p:nvPr/>
        </p:nvSpPr>
        <p:spPr>
          <a:xfrm>
            <a:off x="1283929" y="2130054"/>
            <a:ext cx="4932793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 dirty="0">
                <a:solidFill>
                  <a:srgbClr val="25265E"/>
                </a:solidFill>
              </a:rPr>
              <a:t>Notice:</a:t>
            </a:r>
          </a:p>
        </p:txBody>
      </p:sp>
      <p:sp>
        <p:nvSpPr>
          <p:cNvPr id="7" name="Hộp Văn bản 1">
            <a:extLst>
              <a:ext uri="{FF2B5EF4-FFF2-40B4-BE49-F238E27FC236}">
                <a16:creationId xmlns:a16="http://schemas.microsoft.com/office/drawing/2014/main" id="{CA22B759-80BA-38D1-D350-4ED79B48158A}"/>
              </a:ext>
            </a:extLst>
          </p:cNvPr>
          <p:cNvSpPr txBox="1"/>
          <p:nvPr/>
        </p:nvSpPr>
        <p:spPr>
          <a:xfrm>
            <a:off x="1283928" y="2637885"/>
            <a:ext cx="74077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Topological Sorting algorithms can only be used for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directed acyclic graphs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lang="vi-VN" sz="1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47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pic>
        <p:nvPicPr>
          <p:cNvPr id="4" name="Hình ảnh 5">
            <a:extLst>
              <a:ext uri="{FF2B5EF4-FFF2-40B4-BE49-F238E27FC236}">
                <a16:creationId xmlns:a16="http://schemas.microsoft.com/office/drawing/2014/main" id="{2A2BCDD5-2078-BB6F-208B-88F8B6D5E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922" y="1163857"/>
            <a:ext cx="5294538" cy="29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34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pic>
        <p:nvPicPr>
          <p:cNvPr id="6" name="Hình ảnh 6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5B3D326-9017-07B1-AF99-5F4500E1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32" y="1029393"/>
            <a:ext cx="6978423" cy="35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1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3486758" y="627677"/>
            <a:ext cx="4932793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>
                <a:solidFill>
                  <a:srgbClr val="25265E"/>
                </a:solidFill>
              </a:rPr>
              <a:t>DFS-based Topological Sort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C559F6A-FE2B-7A57-4E8C-FECA3689EBAB}"/>
              </a:ext>
            </a:extLst>
          </p:cNvPr>
          <p:cNvSpPr txBox="1"/>
          <p:nvPr/>
        </p:nvSpPr>
        <p:spPr>
          <a:xfrm>
            <a:off x="1549400" y="1339371"/>
            <a:ext cx="36684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sz="1600" b="1" dirty="0" err="1">
                <a:solidFill>
                  <a:srgbClr val="25265E"/>
                </a:solidFill>
              </a:rPr>
              <a:t>Steps</a:t>
            </a:r>
            <a:r>
              <a:rPr lang="vi" sz="1600" b="1" dirty="0">
                <a:solidFill>
                  <a:srgbClr val="25265E"/>
                </a:solidFill>
              </a:rPr>
              <a:t>:</a:t>
            </a:r>
          </a:p>
          <a:p>
            <a:endParaRPr lang="vi" b="1">
              <a:solidFill>
                <a:srgbClr val="25265E"/>
              </a:solidFill>
            </a:endParaRPr>
          </a:p>
          <a:p>
            <a:endParaRPr lang="vi-VN" sz="1800" b="1">
              <a:solidFill>
                <a:srgbClr val="25265E"/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47C755B-9998-5F52-4850-CF8057BD2013}"/>
              </a:ext>
            </a:extLst>
          </p:cNvPr>
          <p:cNvSpPr txBox="1"/>
          <p:nvPr/>
        </p:nvSpPr>
        <p:spPr>
          <a:xfrm>
            <a:off x="1527352" y="1761192"/>
            <a:ext cx="543842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vi-VN" sz="2000" dirty="0" err="1"/>
              <a:t>Pick</a:t>
            </a:r>
            <a:r>
              <a:rPr lang="vi-VN" sz="2000" dirty="0"/>
              <a:t> an </a:t>
            </a:r>
            <a:r>
              <a:rPr lang="vi-VN" sz="2000" dirty="0" err="1"/>
              <a:t>unvisited</a:t>
            </a:r>
            <a:r>
              <a:rPr lang="vi-VN" sz="2000" dirty="0"/>
              <a:t> </a:t>
            </a:r>
            <a:r>
              <a:rPr lang="vi-VN" sz="2000" dirty="0" err="1"/>
              <a:t>vertex</a:t>
            </a:r>
            <a:endParaRPr lang="vi-VN"/>
          </a:p>
          <a:p>
            <a:pPr marL="457200" indent="-457200">
              <a:buAutoNum type="arabicPeriod"/>
            </a:pPr>
            <a:r>
              <a:rPr lang="vi-VN" sz="2000" dirty="0"/>
              <a:t>Do a DFS, </a:t>
            </a:r>
            <a:r>
              <a:rPr lang="vi-VN" sz="2000" dirty="0" err="1"/>
              <a:t>beginning</a:t>
            </a:r>
            <a:r>
              <a:rPr lang="vi-VN" sz="2000" dirty="0"/>
              <a:t> </a:t>
            </a:r>
            <a:r>
              <a:rPr lang="vi-VN" sz="2000" dirty="0" err="1"/>
              <a:t>with</a:t>
            </a:r>
            <a:r>
              <a:rPr lang="vi-VN" sz="2000" dirty="0"/>
              <a:t> the </a:t>
            </a:r>
            <a:r>
              <a:rPr lang="vi-VN" sz="2000" dirty="0" err="1"/>
              <a:t>selected</a:t>
            </a:r>
            <a:r>
              <a:rPr lang="vi-VN" sz="2000" dirty="0"/>
              <a:t> </a:t>
            </a:r>
            <a:r>
              <a:rPr lang="vi-VN" sz="2000" dirty="0" err="1"/>
              <a:t>vertex</a:t>
            </a:r>
            <a:r>
              <a:rPr lang="vi-VN" sz="2000" dirty="0"/>
              <a:t>, </a:t>
            </a:r>
            <a:r>
              <a:rPr lang="vi-VN" sz="2000" dirty="0" err="1"/>
              <a:t>exploring</a:t>
            </a:r>
            <a:r>
              <a:rPr lang="vi-VN" sz="2000" dirty="0"/>
              <a:t> </a:t>
            </a:r>
            <a:r>
              <a:rPr lang="vi-VN" sz="2000" dirty="0" err="1"/>
              <a:t>only</a:t>
            </a:r>
            <a:r>
              <a:rPr lang="vi-VN" sz="2000" dirty="0"/>
              <a:t> the </a:t>
            </a:r>
            <a:r>
              <a:rPr lang="vi-VN" sz="2000" dirty="0" err="1"/>
              <a:t>unvisited</a:t>
            </a:r>
            <a:r>
              <a:rPr lang="vi-VN" sz="2000" dirty="0"/>
              <a:t> </a:t>
            </a:r>
            <a:r>
              <a:rPr lang="vi-VN" sz="2000" dirty="0" err="1"/>
              <a:t>vertices</a:t>
            </a:r>
            <a:endParaRPr lang="vi-VN" sz="2000" dirty="0"/>
          </a:p>
          <a:p>
            <a:pPr marL="457200" indent="-457200">
              <a:buAutoNum type="arabicPeriod"/>
            </a:pPr>
            <a:r>
              <a:rPr lang="vi-VN" sz="2000" dirty="0" err="1"/>
              <a:t>On</a:t>
            </a:r>
            <a:r>
              <a:rPr lang="vi-VN" sz="2000" dirty="0"/>
              <a:t> the </a:t>
            </a:r>
            <a:r>
              <a:rPr lang="vi-VN" sz="2000" dirty="0" err="1"/>
              <a:t>recursive</a:t>
            </a:r>
            <a:r>
              <a:rPr lang="vi-VN" sz="2000" dirty="0"/>
              <a:t> </a:t>
            </a:r>
            <a:r>
              <a:rPr lang="vi-VN" sz="2000" dirty="0" err="1"/>
              <a:t>call</a:t>
            </a:r>
            <a:r>
              <a:rPr lang="vi-VN" sz="2000" dirty="0"/>
              <a:t> </a:t>
            </a:r>
            <a:r>
              <a:rPr lang="vi-VN" sz="2000" dirty="0" err="1"/>
              <a:t>back</a:t>
            </a:r>
            <a:r>
              <a:rPr lang="vi-VN" sz="2000" dirty="0"/>
              <a:t> </a:t>
            </a:r>
            <a:r>
              <a:rPr lang="vi-VN" sz="2000" dirty="0" err="1"/>
              <a:t>of</a:t>
            </a:r>
            <a:r>
              <a:rPr lang="vi-VN" sz="2000" dirty="0"/>
              <a:t> DFS, </a:t>
            </a:r>
            <a:r>
              <a:rPr lang="vi-VN" sz="2000" dirty="0" err="1"/>
              <a:t>add</a:t>
            </a:r>
            <a:r>
              <a:rPr lang="vi-VN" sz="2000" dirty="0"/>
              <a:t> </a:t>
            </a:r>
            <a:r>
              <a:rPr lang="vi-VN" sz="2000" dirty="0" err="1"/>
              <a:t>that</a:t>
            </a:r>
            <a:r>
              <a:rPr lang="vi-VN" sz="2000" dirty="0"/>
              <a:t> </a:t>
            </a:r>
            <a:r>
              <a:rPr lang="vi-VN" sz="2000" dirty="0" err="1"/>
              <a:t>vertex</a:t>
            </a:r>
            <a:r>
              <a:rPr lang="vi-VN" sz="2000" dirty="0"/>
              <a:t> to the </a:t>
            </a:r>
            <a:r>
              <a:rPr lang="vi-VN" sz="2000" dirty="0" err="1"/>
              <a:t>ordering</a:t>
            </a:r>
            <a:r>
              <a:rPr lang="vi-VN" sz="2000" dirty="0"/>
              <a:t> </a:t>
            </a:r>
            <a:r>
              <a:rPr lang="vi-VN" sz="2000" dirty="0" err="1"/>
              <a:t>list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886315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73B5-8C9C-71CE-4E23-0D0FC8A9D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DA6A4-3C4A-CF20-7FB7-D05F0BCDD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napSave.io-Topological Sort Algorithm - Graph Theory(720p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870DA39-BC32-EDF3-D5DD-99D3BE13AD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83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5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28EFB-8CE5-C6C2-92B0-D79A9F3C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37" y="707922"/>
            <a:ext cx="8050034" cy="43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51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Topological</a:t>
            </a:r>
            <a:r>
              <a:rPr lang="vi-VN"/>
              <a:t> </a:t>
            </a:r>
            <a:r>
              <a:rPr lang="vi-VN" err="1"/>
              <a:t>Sorting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9B6C6-AEAF-57C2-CBD1-36F92A71F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96" y="739873"/>
            <a:ext cx="7604033" cy="43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3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 dirty="0"/>
          </a:p>
          <a:p>
            <a:pPr marL="38100" indent="0"/>
            <a:r>
              <a:rPr lang="en-US" dirty="0"/>
              <a:t>Topological Sorting</a:t>
            </a:r>
            <a:endParaRPr lang="vi-VN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047369E-244F-BFF4-2611-865857E114F3}"/>
              </a:ext>
            </a:extLst>
          </p:cNvPr>
          <p:cNvSpPr txBox="1"/>
          <p:nvPr/>
        </p:nvSpPr>
        <p:spPr>
          <a:xfrm>
            <a:off x="1605844" y="1284817"/>
            <a:ext cx="627803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DFS-based Topological Sorting Algorithm's Complexity</a:t>
            </a:r>
          </a:p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Time Complexity</a:t>
            </a:r>
          </a:p>
          <a:p>
            <a:r>
              <a:rPr lang="en-US" sz="2000" dirty="0">
                <a:latin typeface="euclid_circular_a"/>
              </a:rPr>
              <a:t>Essentially DFS so the time complexity is still O(V+E), where </a:t>
            </a:r>
            <a:r>
              <a:rPr lang="en-US" sz="2000" dirty="0">
                <a:latin typeface="Droid Sans Mono"/>
              </a:rPr>
              <a:t>V</a:t>
            </a:r>
            <a:r>
              <a:rPr lang="en-US" sz="2000" dirty="0">
                <a:latin typeface="euclid_circular_a"/>
              </a:rPr>
              <a:t> is the number of nodes and E is the number of edges.</a:t>
            </a:r>
            <a:endParaRPr lang="en-US" sz="2000" dirty="0"/>
          </a:p>
          <a:p>
            <a:r>
              <a:rPr lang="en-US" sz="2000" b="1" dirty="0">
                <a:solidFill>
                  <a:srgbClr val="25265E"/>
                </a:solidFill>
                <a:latin typeface="euclid_circular_a"/>
              </a:rPr>
              <a:t>Space Complexity</a:t>
            </a:r>
          </a:p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euclid_circular_a"/>
              </a:rPr>
              <a:t>O(V).</a:t>
            </a:r>
          </a:p>
        </p:txBody>
      </p:sp>
    </p:spTree>
    <p:extLst>
      <p:ext uri="{BB962C8B-B14F-4D97-AF65-F5344CB8AC3E}">
        <p14:creationId xmlns:p14="http://schemas.microsoft.com/office/powerpoint/2010/main" val="4134029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 dirty="0"/>
          </a:p>
          <a:p>
            <a:pPr marL="38100" indent="0"/>
            <a:r>
              <a:rPr lang="en-US" dirty="0"/>
              <a:t>Topological Sorting</a:t>
            </a:r>
            <a:endParaRPr lang="vi-VN" dirty="0"/>
          </a:p>
        </p:txBody>
      </p:sp>
      <p:sp>
        <p:nvSpPr>
          <p:cNvPr id="5" name="Google Shape;133;p19">
            <a:extLst>
              <a:ext uri="{FF2B5EF4-FFF2-40B4-BE49-F238E27FC236}">
                <a16:creationId xmlns:a16="http://schemas.microsoft.com/office/drawing/2014/main" id="{D157A887-4E28-023F-3D64-B14FD1832DB9}"/>
              </a:ext>
            </a:extLst>
          </p:cNvPr>
          <p:cNvSpPr txBox="1">
            <a:spLocks/>
          </p:cNvSpPr>
          <p:nvPr/>
        </p:nvSpPr>
        <p:spPr>
          <a:xfrm>
            <a:off x="908615" y="787772"/>
            <a:ext cx="4489683" cy="4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000" err="1"/>
              <a:t>Advantages</a:t>
            </a:r>
            <a:r>
              <a:rPr lang="vi-VN" sz="2000"/>
              <a:t>/</a:t>
            </a:r>
            <a:r>
              <a:rPr lang="vi-VN" sz="2000" err="1"/>
              <a:t>Disadvantages</a:t>
            </a:r>
            <a:r>
              <a:rPr lang="vi-VN" sz="2000"/>
              <a:t>:</a:t>
            </a:r>
          </a:p>
        </p:txBody>
      </p:sp>
      <p:sp>
        <p:nvSpPr>
          <p:cNvPr id="14" name="Google Shape;134;p19">
            <a:extLst>
              <a:ext uri="{FF2B5EF4-FFF2-40B4-BE49-F238E27FC236}">
                <a16:creationId xmlns:a16="http://schemas.microsoft.com/office/drawing/2014/main" id="{58EAC5A3-A77F-7FEF-34C6-FDE051B6BB16}"/>
              </a:ext>
            </a:extLst>
          </p:cNvPr>
          <p:cNvSpPr txBox="1">
            <a:spLocks/>
          </p:cNvSpPr>
          <p:nvPr/>
        </p:nvSpPr>
        <p:spPr>
          <a:xfrm>
            <a:off x="4621427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dirty="0"/>
              <a:t>Disadvantages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It only works on directed acyclic graphs (DAGs).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This does not provide a unique solution if there are multiple valid orders for the nodes.</a:t>
            </a:r>
            <a:endParaRPr lang="vi-VN" sz="1800" dirty="0"/>
          </a:p>
        </p:txBody>
      </p:sp>
      <p:sp>
        <p:nvSpPr>
          <p:cNvPr id="15" name="Google Shape;134;p19">
            <a:extLst>
              <a:ext uri="{FF2B5EF4-FFF2-40B4-BE49-F238E27FC236}">
                <a16:creationId xmlns:a16="http://schemas.microsoft.com/office/drawing/2014/main" id="{07E92EB0-C5FE-048B-C647-ECF36BD6197E}"/>
              </a:ext>
            </a:extLst>
          </p:cNvPr>
          <p:cNvSpPr txBox="1">
            <a:spLocks/>
          </p:cNvSpPr>
          <p:nvPr/>
        </p:nvSpPr>
        <p:spPr>
          <a:xfrm>
            <a:off x="947498" y="1281793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b="1" dirty="0"/>
              <a:t>Advantages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Efficient ordering.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Easy implementation using adjacency lists.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Wide range of applications.</a:t>
            </a: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-US" sz="1800" dirty="0"/>
              <a:t>Low time and space complexity.</a:t>
            </a: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2327611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Quiz</a:t>
            </a:r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C34127E-5B4C-F733-176B-9864FFD5E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6570" y="59676"/>
            <a:ext cx="5832600" cy="784800"/>
          </a:xfrm>
        </p:spPr>
        <p:txBody>
          <a:bodyPr/>
          <a:lstStyle/>
          <a:p>
            <a:pPr marL="38100" indent="0"/>
            <a:r>
              <a:rPr lang="vi-VN" err="1"/>
              <a:t>Graph</a:t>
            </a:r>
            <a:endParaRPr lang="vi-VN"/>
          </a:p>
          <a:p>
            <a:pPr marL="38100" indent="0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2EB29E-039D-2423-38A8-943E5A3972BE}"/>
              </a:ext>
            </a:extLst>
          </p:cNvPr>
          <p:cNvSpPr txBox="1"/>
          <p:nvPr/>
        </p:nvSpPr>
        <p:spPr>
          <a:xfrm>
            <a:off x="1148597" y="901650"/>
            <a:ext cx="7224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1800">
              <a:latin typeface="Verdana"/>
              <a:ea typeface="Verdana"/>
            </a:endParaRPr>
          </a:p>
          <a:p>
            <a:pPr algn="l"/>
            <a:endParaRPr lang="vi-VN"/>
          </a:p>
        </p:txBody>
      </p:sp>
      <p:pic>
        <p:nvPicPr>
          <p:cNvPr id="7" name="Hình ảnh 7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26DF9EDB-EA7E-1E2E-3C0C-D239A31E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67" y="720118"/>
            <a:ext cx="3611032" cy="3879653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A7F2BED-7426-8C27-E5B3-BDAC3C1B4BCA}"/>
              </a:ext>
            </a:extLst>
          </p:cNvPr>
          <p:cNvSpPr txBox="1"/>
          <p:nvPr/>
        </p:nvSpPr>
        <p:spPr>
          <a:xfrm>
            <a:off x="1354666" y="1015999"/>
            <a:ext cx="3654777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err="1">
                <a:latin typeface="Source Sans Pro"/>
              </a:rPr>
              <a:t>Vertex</a:t>
            </a:r>
            <a:r>
              <a:rPr lang="vi-VN" sz="2000">
                <a:latin typeface="Source Sans Pro"/>
              </a:rPr>
              <a:t>: </a:t>
            </a:r>
            <a:r>
              <a:rPr lang="vi-VN" sz="2000" err="1">
                <a:latin typeface="Source Sans Pro"/>
              </a:rPr>
              <a:t>Each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node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of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graph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is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represented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as</a:t>
            </a:r>
            <a:r>
              <a:rPr lang="vi-VN" sz="2000">
                <a:latin typeface="Source Sans Pro"/>
              </a:rPr>
              <a:t> a </a:t>
            </a:r>
            <a:r>
              <a:rPr lang="vi-VN" sz="2000" err="1">
                <a:latin typeface="Source Sans Pro"/>
              </a:rPr>
              <a:t>vertex</a:t>
            </a:r>
            <a:r>
              <a:rPr lang="vi-VN" sz="2000">
                <a:latin typeface="Source Sans Pro"/>
              </a:rPr>
              <a:t>.</a:t>
            </a:r>
          </a:p>
          <a:p>
            <a:endParaRPr lang="vi-VN" sz="2000">
              <a:latin typeface="Source Sans Pro"/>
            </a:endParaRPr>
          </a:p>
          <a:p>
            <a:r>
              <a:rPr lang="vi-VN" sz="2000">
                <a:latin typeface="Source Sans Pro"/>
              </a:rPr>
              <a:t>V={A,B,C,D,E,F}</a:t>
            </a:r>
          </a:p>
          <a:p>
            <a:endParaRPr lang="vi-VN" sz="2000">
              <a:latin typeface="Source Sans Pro"/>
            </a:endParaRPr>
          </a:p>
          <a:p>
            <a:r>
              <a:rPr lang="vi-VN" sz="2000" err="1">
                <a:latin typeface="Source Sans Pro"/>
              </a:rPr>
              <a:t>Edge</a:t>
            </a:r>
            <a:r>
              <a:rPr lang="vi-VN" sz="2000">
                <a:latin typeface="Source Sans Pro"/>
              </a:rPr>
              <a:t>: </a:t>
            </a:r>
            <a:r>
              <a:rPr lang="vi-VN" sz="2000" err="1">
                <a:latin typeface="Source Sans Pro"/>
              </a:rPr>
              <a:t>Edge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represents</a:t>
            </a:r>
            <a:r>
              <a:rPr lang="vi-VN" sz="2000">
                <a:latin typeface="Source Sans Pro"/>
              </a:rPr>
              <a:t> a </a:t>
            </a:r>
            <a:r>
              <a:rPr lang="vi-VN" sz="2000" err="1">
                <a:latin typeface="Source Sans Pro"/>
              </a:rPr>
              <a:t>path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between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two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vertices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or</a:t>
            </a:r>
            <a:r>
              <a:rPr lang="vi-VN" sz="2000">
                <a:latin typeface="Source Sans Pro"/>
              </a:rPr>
              <a:t> a </a:t>
            </a:r>
            <a:r>
              <a:rPr lang="vi-VN" sz="2000" err="1">
                <a:latin typeface="Source Sans Pro"/>
              </a:rPr>
              <a:t>line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between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two</a:t>
            </a:r>
            <a:r>
              <a:rPr lang="vi-VN" sz="2000">
                <a:latin typeface="Source Sans Pro"/>
              </a:rPr>
              <a:t> </a:t>
            </a:r>
            <a:r>
              <a:rPr lang="vi-VN" sz="2000" err="1">
                <a:latin typeface="Source Sans Pro"/>
              </a:rPr>
              <a:t>vertices</a:t>
            </a:r>
            <a:r>
              <a:rPr lang="vi-VN" sz="2000">
                <a:latin typeface="Source Sans Pro"/>
              </a:rPr>
              <a:t>.</a:t>
            </a:r>
          </a:p>
          <a:p>
            <a:endParaRPr lang="vi-VN" sz="2000">
              <a:latin typeface="Source Sans Pro"/>
            </a:endParaRPr>
          </a:p>
          <a:p>
            <a:r>
              <a:rPr lang="vi-VN" sz="2000">
                <a:latin typeface="Source Sans Pro"/>
              </a:rPr>
              <a:t>E={AB,AC,BD,BE,CE,DE,DF,EF}</a:t>
            </a:r>
          </a:p>
          <a:p>
            <a:endParaRPr lang="vi-VN" sz="2000"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60395423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2681969" y="2065239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400">
                <a:solidFill>
                  <a:schemeClr val="accent4"/>
                </a:solidFill>
              </a:rPr>
              <a:t>End</a:t>
            </a:r>
          </a:p>
          <a:p>
            <a:r>
              <a:rPr lang="vi-VN" sz="5400"/>
              <a:t>Thank You!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/>
              <a:t>Shortest-path Algorithms</a:t>
            </a:r>
          </a:p>
        </p:txBody>
      </p:sp>
      <p:sp>
        <p:nvSpPr>
          <p:cNvPr id="5" name="Google Shape;133;p19">
            <a:extLst>
              <a:ext uri="{FF2B5EF4-FFF2-40B4-BE49-F238E27FC236}">
                <a16:creationId xmlns:a16="http://schemas.microsoft.com/office/drawing/2014/main" id="{D157A887-4E28-023F-3D64-B14FD1832DB9}"/>
              </a:ext>
            </a:extLst>
          </p:cNvPr>
          <p:cNvSpPr txBox="1">
            <a:spLocks/>
          </p:cNvSpPr>
          <p:nvPr/>
        </p:nvSpPr>
        <p:spPr>
          <a:xfrm>
            <a:off x="770962" y="787772"/>
            <a:ext cx="4489683" cy="4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000" dirty="0"/>
              <a:t>References</a:t>
            </a:r>
            <a:r>
              <a:rPr lang="vi-VN" sz="2000" dirty="0"/>
              <a:t>:</a:t>
            </a:r>
          </a:p>
        </p:txBody>
      </p:sp>
      <p:sp>
        <p:nvSpPr>
          <p:cNvPr id="14" name="Google Shape;134;p19">
            <a:extLst>
              <a:ext uri="{FF2B5EF4-FFF2-40B4-BE49-F238E27FC236}">
                <a16:creationId xmlns:a16="http://schemas.microsoft.com/office/drawing/2014/main" id="{58EAC5A3-A77F-7FEF-34C6-FDE051B6BB16}"/>
              </a:ext>
            </a:extLst>
          </p:cNvPr>
          <p:cNvSpPr txBox="1">
            <a:spLocks/>
          </p:cNvSpPr>
          <p:nvPr/>
        </p:nvSpPr>
        <p:spPr>
          <a:xfrm>
            <a:off x="770962" y="1050445"/>
            <a:ext cx="8235385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dirty="0"/>
              <a:t>J. A. </a:t>
            </a:r>
            <a:r>
              <a:rPr lang="en-US" sz="1600" dirty="0" err="1"/>
              <a:t>Bondy</a:t>
            </a:r>
            <a:r>
              <a:rPr lang="en-US" sz="1600" dirty="0"/>
              <a:t> and U. S. R. Murty, Graph Theory With Applications </a:t>
            </a:r>
            <a:r>
              <a:rPr lang="vi-VN" sz="1600" dirty="0">
                <a:hlinkClick r:id="rId3"/>
              </a:rPr>
              <a:t>https://github.com/williamfiset/Algorithms/tree/master/slides/graphtheory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vi-VN" sz="1600" dirty="0">
                <a:hlinkClick r:id="rId4"/>
              </a:rPr>
              <a:t>https://www.youtube.com/watch?v=4NQ3HnhyNfQ</a:t>
            </a:r>
            <a:endParaRPr lang="en-US" sz="16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u="sng" kern="1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  <a:hlinkClick r:id="rId5"/>
              </a:rPr>
              <a:t>https://www.geeksforgeeks.org/breadth-first-search-or-bfs-for-a-graph/</a:t>
            </a:r>
            <a:r>
              <a:rPr lang="vi-VN" sz="1600" kern="1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</a:rPr>
              <a:t>	</a:t>
            </a: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u="sng" kern="1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  <a:hlinkClick r:id="rId6"/>
              </a:rPr>
              <a:t>https://www.geeksforgeeks.org/depth-first-search-or-dfs-for-a-graph/</a:t>
            </a: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  <a:hlinkClick r:id="rId7"/>
              </a:rPr>
              <a:t>https://www.programiz.com/dsa/graph-dfs</a:t>
            </a: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  <a:hlinkClick r:id="rId8"/>
              </a:rPr>
              <a:t>https://www.programiz.com/dsa/graph-bfs</a:t>
            </a: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Kokila" panose="020B0604020202020204" pitchFamily="34" charset="0"/>
                <a:hlinkClick r:id="rId9"/>
              </a:rPr>
              <a:t>https://www.geeksforgeeks.org/difference-between-bfs-and-dfs/</a:t>
            </a: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lnSpc>
                <a:spcPts val="2250"/>
              </a:lnSpc>
              <a:spcAft>
                <a:spcPts val="900"/>
              </a:spcAft>
            </a:pPr>
            <a:r>
              <a:rPr lang="en-US" sz="16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Floyd-</a:t>
            </a:r>
            <a:r>
              <a:rPr lang="en-US" sz="16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Warshall</a:t>
            </a:r>
            <a:r>
              <a:rPr lang="en-US" sz="16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 Algorithm (programiz.com)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250"/>
              </a:lnSpc>
              <a:spcAft>
                <a:spcPts val="900"/>
              </a:spcAft>
            </a:pPr>
            <a:r>
              <a:rPr lang="en-US" sz="16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Floyd </a:t>
            </a:r>
            <a:r>
              <a:rPr lang="en-US" sz="16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Warshall</a:t>
            </a:r>
            <a:r>
              <a:rPr lang="en-US" sz="16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 Algorithm | DP-16 - </a:t>
            </a:r>
            <a:r>
              <a:rPr lang="en-US" sz="16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GeeksforGeeks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Anany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Levitin, Introduction to the Design and Analysis of Algorithms, 3rd Edition, 2014</a:t>
            </a: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Kokila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16665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2" descr="Ảnh có chứa văn bản, đồng hồ, đồ họa véc tơ&#10;&#10;Mô tả được tự động tạo">
            <a:extLst>
              <a:ext uri="{FF2B5EF4-FFF2-40B4-BE49-F238E27FC236}">
                <a16:creationId xmlns:a16="http://schemas.microsoft.com/office/drawing/2014/main" id="{DABF03C8-22BC-BE83-6F23-CA59491D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28" y="609600"/>
            <a:ext cx="4990960" cy="2046247"/>
          </a:xfrm>
          <a:prstGeom prst="rect">
            <a:avLst/>
          </a:prstGeom>
        </p:spPr>
      </p:pic>
      <p:pic>
        <p:nvPicPr>
          <p:cNvPr id="3" name="Hình ảnh 3" descr="Ảnh có chứa văn bản, đồng hồ, đồng hồ đeo tay&#10;&#10;Mô tả được tự động tạo">
            <a:extLst>
              <a:ext uri="{FF2B5EF4-FFF2-40B4-BE49-F238E27FC236}">
                <a16:creationId xmlns:a16="http://schemas.microsoft.com/office/drawing/2014/main" id="{FBE4A275-5DD9-72CC-71E6-0754BDDC6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217" y="2571750"/>
            <a:ext cx="5587843" cy="2315197"/>
          </a:xfrm>
          <a:prstGeom prst="rect">
            <a:avLst/>
          </a:prstGeom>
        </p:spPr>
      </p:pic>
      <p:sp>
        <p:nvSpPr>
          <p:cNvPr id="5" name="Tiêu đề phụ 2">
            <a:extLst>
              <a:ext uri="{FF2B5EF4-FFF2-40B4-BE49-F238E27FC236}">
                <a16:creationId xmlns:a16="http://schemas.microsoft.com/office/drawing/2014/main" id="{17AD78FC-B6DB-6CD0-4FDA-8FE5905C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9188" y="56979"/>
            <a:ext cx="5832600" cy="784800"/>
          </a:xfrm>
        </p:spPr>
        <p:txBody>
          <a:bodyPr/>
          <a:lstStyle/>
          <a:p>
            <a:pPr marL="38100" indent="0"/>
            <a:r>
              <a:rPr lang="vi-VN" dirty="0"/>
              <a:t>Graph</a:t>
            </a:r>
          </a:p>
          <a:p>
            <a:pPr marL="38100" indent="0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6564161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1400" y="-429038"/>
            <a:ext cx="5832600" cy="784800"/>
          </a:xfrm>
        </p:spPr>
        <p:txBody>
          <a:bodyPr/>
          <a:lstStyle/>
          <a:p>
            <a:pPr marL="38100" indent="0"/>
            <a:endParaRPr lang="vi-VN" dirty="0"/>
          </a:p>
          <a:p>
            <a:pPr marL="38100" indent="0"/>
            <a:r>
              <a:rPr lang="vi-VN" dirty="0"/>
              <a:t>Graph Traversal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1629614" y="659194"/>
            <a:ext cx="62336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Applications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83FE589-A2F1-8512-457A-788E7EB91382}"/>
              </a:ext>
            </a:extLst>
          </p:cNvPr>
          <p:cNvSpPr txBox="1"/>
          <p:nvPr/>
        </p:nvSpPr>
        <p:spPr>
          <a:xfrm>
            <a:off x="1152915" y="1244270"/>
            <a:ext cx="37632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Web Crawling and Search Engines</a:t>
            </a:r>
          </a:p>
        </p:txBody>
      </p:sp>
      <p:pic>
        <p:nvPicPr>
          <p:cNvPr id="1026" name="Picture 2" descr="How to build a web crawler ? - Scraping-bot.io">
            <a:extLst>
              <a:ext uri="{FF2B5EF4-FFF2-40B4-BE49-F238E27FC236}">
                <a16:creationId xmlns:a16="http://schemas.microsoft.com/office/drawing/2014/main" id="{D0276028-DF69-699F-74CE-B972CBC6C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277" y="1532012"/>
            <a:ext cx="1432928" cy="14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ộp Văn bản 5">
            <a:extLst>
              <a:ext uri="{FF2B5EF4-FFF2-40B4-BE49-F238E27FC236}">
                <a16:creationId xmlns:a16="http://schemas.microsoft.com/office/drawing/2014/main" id="{BF16BFA2-7F1A-6CAB-30AA-51D4AC33388B}"/>
              </a:ext>
            </a:extLst>
          </p:cNvPr>
          <p:cNvSpPr txBox="1"/>
          <p:nvPr/>
        </p:nvSpPr>
        <p:spPr>
          <a:xfrm>
            <a:off x="5339341" y="1193458"/>
            <a:ext cx="252392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Social Networks</a:t>
            </a:r>
          </a:p>
        </p:txBody>
      </p:sp>
      <p:pic>
        <p:nvPicPr>
          <p:cNvPr id="1028" name="Picture 4" descr="Most Popular Social Media Networks In The World - WorldAtlas">
            <a:extLst>
              <a:ext uri="{FF2B5EF4-FFF2-40B4-BE49-F238E27FC236}">
                <a16:creationId xmlns:a16="http://schemas.microsoft.com/office/drawing/2014/main" id="{48BC963A-611E-72A9-47D6-FAD177CB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273" y="1623496"/>
            <a:ext cx="2568993" cy="135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Routing? - Cisco">
            <a:extLst>
              <a:ext uri="{FF2B5EF4-FFF2-40B4-BE49-F238E27FC236}">
                <a16:creationId xmlns:a16="http://schemas.microsoft.com/office/drawing/2014/main" id="{E31C6647-F76A-1571-EE28-1A6E288C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850" y="3701373"/>
            <a:ext cx="2005781" cy="115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74C23B6F-AD05-15CA-20F1-5008DEBE1A50}"/>
              </a:ext>
            </a:extLst>
          </p:cNvPr>
          <p:cNvSpPr txBox="1"/>
          <p:nvPr/>
        </p:nvSpPr>
        <p:spPr>
          <a:xfrm>
            <a:off x="1152915" y="3056832"/>
            <a:ext cx="37632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Routing in Computer Networks</a:t>
            </a:r>
          </a:p>
        </p:txBody>
      </p:sp>
      <p:pic>
        <p:nvPicPr>
          <p:cNvPr id="1032" name="Picture 8" descr="Pathfinding example: computed path from waypoint C to A | Download  Scientific Diagram">
            <a:extLst>
              <a:ext uri="{FF2B5EF4-FFF2-40B4-BE49-F238E27FC236}">
                <a16:creationId xmlns:a16="http://schemas.microsoft.com/office/drawing/2014/main" id="{D913475F-927A-49B4-9561-BEBFC6B76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00" y="3701373"/>
            <a:ext cx="1839850" cy="115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5">
            <a:extLst>
              <a:ext uri="{FF2B5EF4-FFF2-40B4-BE49-F238E27FC236}">
                <a16:creationId xmlns:a16="http://schemas.microsoft.com/office/drawing/2014/main" id="{907C1271-B021-DEBB-BA17-C01C11E920B4}"/>
              </a:ext>
            </a:extLst>
          </p:cNvPr>
          <p:cNvSpPr txBox="1"/>
          <p:nvPr/>
        </p:nvSpPr>
        <p:spPr>
          <a:xfrm>
            <a:off x="5294273" y="3078707"/>
            <a:ext cx="37632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Pathfinding</a:t>
            </a:r>
          </a:p>
        </p:txBody>
      </p:sp>
    </p:spTree>
    <p:extLst>
      <p:ext uri="{BB962C8B-B14F-4D97-AF65-F5344CB8AC3E}">
        <p14:creationId xmlns:p14="http://schemas.microsoft.com/office/powerpoint/2010/main" val="132719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1400" y="-429038"/>
            <a:ext cx="5832600" cy="784800"/>
          </a:xfrm>
        </p:spPr>
        <p:txBody>
          <a:bodyPr/>
          <a:lstStyle/>
          <a:p>
            <a:pPr marL="38100" indent="0"/>
            <a:endParaRPr lang="vi-VN" dirty="0"/>
          </a:p>
          <a:p>
            <a:pPr marL="38100" indent="0"/>
            <a:r>
              <a:rPr lang="vi-VN" dirty="0"/>
              <a:t>Graph Traversal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57D733-5469-E0C7-7AB3-DD469D5D323E}"/>
              </a:ext>
            </a:extLst>
          </p:cNvPr>
          <p:cNvSpPr txBox="1"/>
          <p:nvPr/>
        </p:nvSpPr>
        <p:spPr>
          <a:xfrm>
            <a:off x="1865588" y="659194"/>
            <a:ext cx="62336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Breadth First Search Traversal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83FE589-A2F1-8512-457A-788E7EB91382}"/>
              </a:ext>
            </a:extLst>
          </p:cNvPr>
          <p:cNvSpPr txBox="1"/>
          <p:nvPr/>
        </p:nvSpPr>
        <p:spPr>
          <a:xfrm>
            <a:off x="1445172" y="1182414"/>
            <a:ext cx="583324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600" dirty="0"/>
              <a:t>The breadth-first search (BFS) algorithm starts at the tree’s root or graph and searches/visits all nodes at the current depth level before moving on to the nodes at the next depth level. Breadth-first search can be used to solve many problems in graph theory.</a:t>
            </a:r>
            <a:endParaRPr lang="en-US" sz="1600" dirty="0"/>
          </a:p>
          <a:p>
            <a:pPr algn="l"/>
            <a:r>
              <a:rPr lang="en-US" sz="1600" dirty="0"/>
              <a:t>BFS follows the Exhaustive Search approach.</a:t>
            </a:r>
            <a:endParaRPr lang="vi-VN" sz="16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DF64701-FCF2-A5BA-0272-8CDC753E530A}"/>
              </a:ext>
            </a:extLst>
          </p:cNvPr>
          <p:cNvSpPr txBox="1"/>
          <p:nvPr/>
        </p:nvSpPr>
        <p:spPr>
          <a:xfrm>
            <a:off x="1472762" y="2829254"/>
            <a:ext cx="573207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b="1" dirty="0">
                <a:solidFill>
                  <a:srgbClr val="25265E"/>
                </a:solidFill>
              </a:rPr>
              <a:t>BFS algorithm</a:t>
            </a:r>
          </a:p>
          <a:p>
            <a:r>
              <a:rPr lang="vi-VN" sz="1600" dirty="0"/>
              <a:t>A standard BFS implementation puts each vertex of the graph into one of two categories:</a:t>
            </a:r>
          </a:p>
          <a:p>
            <a:r>
              <a:rPr lang="vi-VN" sz="1600" dirty="0"/>
              <a:t>   1. Visited</a:t>
            </a:r>
          </a:p>
          <a:p>
            <a:r>
              <a:rPr lang="vi-VN" sz="1600" dirty="0"/>
              <a:t>   2. Not Visited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B5A0AD9-B073-00BA-70EB-936E4F3CAE37}"/>
              </a:ext>
            </a:extLst>
          </p:cNvPr>
          <p:cNvSpPr txBox="1"/>
          <p:nvPr/>
        </p:nvSpPr>
        <p:spPr>
          <a:xfrm>
            <a:off x="1446486" y="4228444"/>
            <a:ext cx="56138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dirty="0"/>
              <a:t>The purpose of the algorithm is to mark each vertex as visited while avoiding cycles.</a:t>
            </a:r>
          </a:p>
        </p:txBody>
      </p:sp>
    </p:spTree>
    <p:extLst>
      <p:ext uri="{BB962C8B-B14F-4D97-AF65-F5344CB8AC3E}">
        <p14:creationId xmlns:p14="http://schemas.microsoft.com/office/powerpoint/2010/main" val="156294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3261394-D690-AA23-1865-2EDE0E71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708" y="-460453"/>
            <a:ext cx="5832600" cy="784800"/>
          </a:xfrm>
        </p:spPr>
        <p:txBody>
          <a:bodyPr/>
          <a:lstStyle/>
          <a:p>
            <a:pPr marL="38100" indent="0"/>
            <a:endParaRPr lang="vi-VN"/>
          </a:p>
          <a:p>
            <a:pPr marL="38100" indent="0"/>
            <a:r>
              <a:rPr lang="vi-VN" err="1"/>
              <a:t>Graph</a:t>
            </a:r>
            <a:r>
              <a:rPr lang="vi-VN"/>
              <a:t> </a:t>
            </a:r>
            <a:r>
              <a:rPr lang="vi-VN" err="1"/>
              <a:t>Traversal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743019C-41F8-C2F5-C935-FFD893538EBC}"/>
              </a:ext>
            </a:extLst>
          </p:cNvPr>
          <p:cNvSpPr txBox="1"/>
          <p:nvPr/>
        </p:nvSpPr>
        <p:spPr>
          <a:xfrm>
            <a:off x="1478844" y="889705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solidFill>
                  <a:srgbClr val="25265E"/>
                </a:solidFill>
              </a:rPr>
              <a:t>BFS </a:t>
            </a:r>
            <a:r>
              <a:rPr lang="vi-VN" sz="1800" b="1" err="1">
                <a:solidFill>
                  <a:srgbClr val="25265E"/>
                </a:solidFill>
              </a:rPr>
              <a:t>example</a:t>
            </a:r>
          </a:p>
        </p:txBody>
      </p:sp>
      <p:pic>
        <p:nvPicPr>
          <p:cNvPr id="5" name="Hình ảnh 5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8606DCD-8068-C4DA-C35A-754FEB2A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45" y="1336764"/>
            <a:ext cx="5621866" cy="2166583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263027C-0EE6-C8A0-564B-2393C398B0E6}"/>
              </a:ext>
            </a:extLst>
          </p:cNvPr>
          <p:cNvSpPr txBox="1"/>
          <p:nvPr/>
        </p:nvSpPr>
        <p:spPr>
          <a:xfrm>
            <a:off x="-7557054" y="3954463"/>
            <a:ext cx="48034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err="1"/>
              <a:t>We</a:t>
            </a:r>
            <a:r>
              <a:rPr lang="vi-VN" sz="1800"/>
              <a:t> </a:t>
            </a:r>
            <a:r>
              <a:rPr lang="vi-VN" sz="1800" err="1"/>
              <a:t>use</a:t>
            </a:r>
            <a:r>
              <a:rPr lang="vi-VN" sz="1800"/>
              <a:t> an </a:t>
            </a:r>
            <a:r>
              <a:rPr lang="vi-VN" sz="1800" err="1"/>
              <a:t>undirected</a:t>
            </a:r>
            <a:r>
              <a:rPr lang="vi-VN" sz="1800"/>
              <a:t> </a:t>
            </a:r>
            <a:r>
              <a:rPr lang="vi-VN" sz="1800" err="1"/>
              <a:t>graph</a:t>
            </a:r>
            <a:r>
              <a:rPr lang="vi-VN" sz="1800"/>
              <a:t> </a:t>
            </a:r>
            <a:r>
              <a:rPr lang="vi-VN" sz="1800" err="1"/>
              <a:t>with</a:t>
            </a:r>
            <a:r>
              <a:rPr lang="vi-VN" sz="1800"/>
              <a:t> 5 </a:t>
            </a:r>
            <a:r>
              <a:rPr lang="vi-VN" sz="1800" err="1"/>
              <a:t>vertices</a:t>
            </a:r>
            <a:r>
              <a:rPr lang="vi-VN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27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7" ma:contentTypeDescription="Tạo tài liệu mới." ma:contentTypeScope="" ma:versionID="b54cefe78c597a05e46e7d0bb40caf78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38b5565902d36e3c274619fc5f259e53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D2EEDF-5B63-454F-AD82-4EC7A1F5C5F5}">
  <ds:schemaRefs>
    <ds:schemaRef ds:uri="81e90ab8-9e7d-4b67-ba12-d147179b0223"/>
    <ds:schemaRef ds:uri="86b2c21e-bc8a-47d8-90cc-43181eba94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CE33FE-FB14-4DE7-8BE8-4BE04E97DCFC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A2E229D-B6D5-4647-8877-88BB9E1EED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9700</TotalTime>
  <Words>1472</Words>
  <Application>Microsoft Office PowerPoint</Application>
  <PresentationFormat>On-screen Show (16:9)</PresentationFormat>
  <Paragraphs>253</Paragraphs>
  <Slides>51</Slides>
  <Notes>49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Droid Sans Mono</vt:lpstr>
      <vt:lpstr>Roboto Slab</vt:lpstr>
      <vt:lpstr>Verdana</vt:lpstr>
      <vt:lpstr>Source Sans Pro</vt:lpstr>
      <vt:lpstr>euclid_circular_a</vt:lpstr>
      <vt:lpstr>Nunito</vt:lpstr>
      <vt:lpstr>Cordelia template</vt:lpstr>
      <vt:lpstr>Graph Algorithms</vt:lpstr>
      <vt:lpstr>Table of Contents: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End 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DELL</cp:lastModifiedBy>
  <cp:revision>73</cp:revision>
  <dcterms:modified xsi:type="dcterms:W3CDTF">2023-06-06T17:50:07Z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